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329" r:id="rId2"/>
    <p:sldId id="370" r:id="rId3"/>
    <p:sldId id="423" r:id="rId4"/>
    <p:sldId id="396" r:id="rId5"/>
    <p:sldId id="390" r:id="rId6"/>
    <p:sldId id="373" r:id="rId7"/>
    <p:sldId id="374" r:id="rId8"/>
    <p:sldId id="375" r:id="rId9"/>
    <p:sldId id="400" r:id="rId10"/>
    <p:sldId id="393" r:id="rId11"/>
    <p:sldId id="405" r:id="rId12"/>
    <p:sldId id="378" r:id="rId13"/>
    <p:sldId id="379" r:id="rId14"/>
    <p:sldId id="380" r:id="rId15"/>
    <p:sldId id="398" r:id="rId16"/>
    <p:sldId id="417" r:id="rId17"/>
    <p:sldId id="420" r:id="rId18"/>
    <p:sldId id="421" r:id="rId19"/>
    <p:sldId id="415" r:id="rId20"/>
    <p:sldId id="332" r:id="rId21"/>
    <p:sldId id="403" r:id="rId22"/>
    <p:sldId id="422" r:id="rId23"/>
    <p:sldId id="404" r:id="rId24"/>
    <p:sldId id="387" r:id="rId25"/>
    <p:sldId id="401" r:id="rId26"/>
  </p:sldIdLst>
  <p:sldSz cx="9144000" cy="6858000" type="screen4x3"/>
  <p:notesSz cx="6724650" cy="9774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44"/>
    <a:srgbClr val="CC0000"/>
    <a:srgbClr val="EFFBC1"/>
    <a:srgbClr val="F2FFCD"/>
    <a:srgbClr val="042D8A"/>
    <a:srgbClr val="3366CC"/>
    <a:srgbClr val="6498D8"/>
    <a:srgbClr val="FF0066"/>
    <a:srgbClr val="D7E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2" autoAdjust="0"/>
    <p:restoredTop sz="99424" autoAdjust="0"/>
  </p:normalViewPr>
  <p:slideViewPr>
    <p:cSldViewPr>
      <p:cViewPr varScale="1">
        <p:scale>
          <a:sx n="75" d="100"/>
          <a:sy n="75" d="100"/>
        </p:scale>
        <p:origin x="7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883BBF-9493-4109-9548-DB208AB8CAF2}" type="doc">
      <dgm:prSet loTypeId="urn:microsoft.com/office/officeart/2005/8/layout/vList5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IE"/>
        </a:p>
      </dgm:t>
    </dgm:pt>
    <dgm:pt modelId="{BCBA9F0A-610F-454E-B2EF-512DECC5931F}">
      <dgm:prSet phldrT="[Text]" custT="1"/>
      <dgm:spPr/>
      <dgm:t>
        <a:bodyPr/>
        <a:lstStyle/>
        <a:p>
          <a:r>
            <a:rPr lang="en-IE" sz="2400" dirty="0" smtClean="0">
              <a:latin typeface="Arial" panose="020B0604020202020204" pitchFamily="34" charset="0"/>
              <a:cs typeface="Arial" panose="020B0604020202020204" pitchFamily="34" charset="0"/>
            </a:rPr>
            <a:t>Outcomes</a:t>
          </a:r>
          <a:endParaRPr lang="en-IE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652F75-AB17-48D0-BFF3-DE0821BF6C69}" type="parTrans" cxnId="{F9E4C12B-2D34-4550-8BD1-0A18CBC7C49E}">
      <dgm:prSet/>
      <dgm:spPr/>
      <dgm:t>
        <a:bodyPr/>
        <a:lstStyle/>
        <a:p>
          <a:endParaRPr lang="en-I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5AA532-9313-4D73-987A-A2969FDC6EE6}" type="sibTrans" cxnId="{F9E4C12B-2D34-4550-8BD1-0A18CBC7C49E}">
      <dgm:prSet/>
      <dgm:spPr/>
      <dgm:t>
        <a:bodyPr/>
        <a:lstStyle/>
        <a:p>
          <a:endParaRPr lang="en-I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2CD2D4-225D-4D0B-865F-DECBA38DD8C9}">
      <dgm:prSet phldrT="[Text]" custT="1"/>
      <dgm:spPr/>
      <dgm:t>
        <a:bodyPr/>
        <a:lstStyle/>
        <a:p>
          <a:r>
            <a:rPr lang="en-IE" sz="1800" dirty="0" smtClean="0">
              <a:latin typeface="Arial" panose="020B0604020202020204" pitchFamily="34" charset="0"/>
              <a:cs typeface="Arial" panose="020B0604020202020204" pitchFamily="34" charset="0"/>
            </a:rPr>
            <a:t>Prescription of medications related to falls-risk (Sedatives, Vasodilators, Vitamin D)</a:t>
          </a:r>
          <a:endParaRPr lang="en-IE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6DCB08-ECD1-4F31-8FE5-2E758DF29762}" type="parTrans" cxnId="{3EB84FB2-B56F-433E-9482-5B379B821E94}">
      <dgm:prSet/>
      <dgm:spPr/>
      <dgm:t>
        <a:bodyPr/>
        <a:lstStyle/>
        <a:p>
          <a:endParaRPr lang="en-I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709DE0-3355-47D6-ABB4-D984D4C28B30}" type="sibTrans" cxnId="{3EB84FB2-B56F-433E-9482-5B379B821E94}">
      <dgm:prSet/>
      <dgm:spPr/>
      <dgm:t>
        <a:bodyPr/>
        <a:lstStyle/>
        <a:p>
          <a:endParaRPr lang="en-I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DA25DB-3BB0-47CD-AFA1-5A6DC2374206}">
      <dgm:prSet phldrT="[Text]" custT="1"/>
      <dgm:spPr/>
      <dgm:t>
        <a:bodyPr/>
        <a:lstStyle/>
        <a:p>
          <a:r>
            <a:rPr lang="en-IE" sz="2400" dirty="0" smtClean="0">
              <a:latin typeface="Arial" panose="020B0604020202020204" pitchFamily="34" charset="0"/>
              <a:cs typeface="Arial" panose="020B0604020202020204" pitchFamily="34" charset="0"/>
            </a:rPr>
            <a:t>Independent variable</a:t>
          </a:r>
          <a:endParaRPr lang="en-IE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8C9DA9-D2D6-48F4-938B-DE7027546E58}" type="parTrans" cxnId="{F922AE28-EEA9-44EC-B78F-BBE2F1881790}">
      <dgm:prSet/>
      <dgm:spPr/>
      <dgm:t>
        <a:bodyPr/>
        <a:lstStyle/>
        <a:p>
          <a:endParaRPr lang="en-I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245432-3F1E-426D-BB1D-E3322279C319}" type="sibTrans" cxnId="{F922AE28-EEA9-44EC-B78F-BBE2F1881790}">
      <dgm:prSet/>
      <dgm:spPr/>
      <dgm:t>
        <a:bodyPr/>
        <a:lstStyle/>
        <a:p>
          <a:endParaRPr lang="en-I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E8A612-740C-4271-9BCE-93AA253789C6}">
      <dgm:prSet phldrT="[Text]" custT="1"/>
      <dgm:spPr/>
      <dgm:t>
        <a:bodyPr/>
        <a:lstStyle/>
        <a:p>
          <a:r>
            <a:rPr lang="en-IE" sz="1800" dirty="0" smtClean="0">
              <a:latin typeface="Arial" panose="020B0604020202020204" pitchFamily="34" charset="0"/>
              <a:cs typeface="Arial" panose="020B0604020202020204" pitchFamily="34" charset="0"/>
            </a:rPr>
            <a:t>Time-period: after versus prior to fall-related hospitalisation</a:t>
          </a:r>
          <a:endParaRPr lang="en-IE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4B4AF6-4470-4551-ABD0-A74C636EE6E6}" type="parTrans" cxnId="{BBA5BAB4-AC18-4FF3-922E-D5789FA41E5F}">
      <dgm:prSet/>
      <dgm:spPr/>
      <dgm:t>
        <a:bodyPr/>
        <a:lstStyle/>
        <a:p>
          <a:endParaRPr lang="en-I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949A84-A22F-4479-AFA8-D0C08C7B610B}" type="sibTrans" cxnId="{BBA5BAB4-AC18-4FF3-922E-D5789FA41E5F}">
      <dgm:prSet/>
      <dgm:spPr/>
      <dgm:t>
        <a:bodyPr/>
        <a:lstStyle/>
        <a:p>
          <a:endParaRPr lang="en-I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826BB6-3EA6-4F44-A6B0-BBE35C999AAC}">
      <dgm:prSet phldrT="[Text]" custT="1"/>
      <dgm:spPr/>
      <dgm:t>
        <a:bodyPr/>
        <a:lstStyle/>
        <a:p>
          <a:r>
            <a:rPr lang="en-IE" sz="2400" dirty="0" smtClean="0">
              <a:latin typeface="Arial" panose="020B0604020202020204" pitchFamily="34" charset="0"/>
              <a:cs typeface="Arial" panose="020B0604020202020204" pitchFamily="34" charset="0"/>
            </a:rPr>
            <a:t>Covariates</a:t>
          </a:r>
          <a:endParaRPr lang="en-IE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43C33E-2DA3-48A8-AB82-EEB5C666048C}" type="parTrans" cxnId="{9A5C4CB8-784E-4CEB-B9F1-637EC673A511}">
      <dgm:prSet/>
      <dgm:spPr/>
      <dgm:t>
        <a:bodyPr/>
        <a:lstStyle/>
        <a:p>
          <a:endParaRPr lang="en-I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B4CE13-BE25-4797-9CF4-37535138C5A1}" type="sibTrans" cxnId="{9A5C4CB8-784E-4CEB-B9F1-637EC673A511}">
      <dgm:prSet/>
      <dgm:spPr/>
      <dgm:t>
        <a:bodyPr/>
        <a:lstStyle/>
        <a:p>
          <a:endParaRPr lang="en-I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616D70-4D5F-4157-BA03-D38911BE8BA8}">
      <dgm:prSet phldrT="[Text]" custT="1"/>
      <dgm:spPr/>
      <dgm:t>
        <a:bodyPr/>
        <a:lstStyle/>
        <a:p>
          <a:r>
            <a:rPr lang="en-IE" sz="1800" dirty="0" smtClean="0">
              <a:latin typeface="Arial" panose="020B0604020202020204" pitchFamily="34" charset="0"/>
              <a:cs typeface="Arial" panose="020B0604020202020204" pitchFamily="34" charset="0"/>
            </a:rPr>
            <a:t>Age, sex, health cover, admission diagnosis, number of prescription records and </a:t>
          </a:r>
          <a:r>
            <a:rPr lang="en-US" sz="1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items per prescription, </a:t>
          </a:r>
          <a:r>
            <a:rPr lang="en-IE" sz="1800" dirty="0" smtClean="0">
              <a:latin typeface="Arial" panose="020B0604020202020204" pitchFamily="34" charset="0"/>
              <a:cs typeface="Arial" panose="020B0604020202020204" pitchFamily="34" charset="0"/>
            </a:rPr>
            <a:t>other hospitalisations, hospital</a:t>
          </a:r>
          <a:endParaRPr lang="en-IE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5F53E8-8204-4AD3-9E63-90E559DDE7FA}" type="parTrans" cxnId="{46CA1D57-7F83-4CC1-A4D4-B4282C27F688}">
      <dgm:prSet/>
      <dgm:spPr/>
      <dgm:t>
        <a:bodyPr/>
        <a:lstStyle/>
        <a:p>
          <a:endParaRPr lang="en-I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26A28B-1BCD-474D-8CAE-B4BB6B4CF7E4}" type="sibTrans" cxnId="{46CA1D57-7F83-4CC1-A4D4-B4282C27F688}">
      <dgm:prSet/>
      <dgm:spPr/>
      <dgm:t>
        <a:bodyPr/>
        <a:lstStyle/>
        <a:p>
          <a:endParaRPr lang="en-I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D29671-4B1C-46BF-9FE3-174B0BF553D2}">
      <dgm:prSet phldrT="[Text]" custT="1"/>
      <dgm:spPr/>
      <dgm:t>
        <a:bodyPr/>
        <a:lstStyle/>
        <a:p>
          <a:r>
            <a:rPr lang="en-IE" sz="2400" dirty="0" smtClean="0">
              <a:latin typeface="Arial" panose="020B0604020202020204" pitchFamily="34" charset="0"/>
              <a:cs typeface="Arial" panose="020B0604020202020204" pitchFamily="34" charset="0"/>
            </a:rPr>
            <a:t>Population</a:t>
          </a:r>
          <a:endParaRPr lang="en-IE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BA4793-BF68-46A9-A8A8-76C57E85E1BF}" type="parTrans" cxnId="{8A277049-1CF8-4963-A17C-1BF2A3AC5BB5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632933-E613-4F8E-95D5-695B4D06BBA0}" type="sibTrans" cxnId="{8A277049-1CF8-4963-A17C-1BF2A3AC5BB5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2AEF20-FCC4-4986-BFBE-22EF0A35703E}">
      <dgm:prSet phldrT="[Text]" custT="1"/>
      <dgm:spPr/>
      <dgm:t>
        <a:bodyPr/>
        <a:lstStyle/>
        <a:p>
          <a:r>
            <a:rPr lang="en-IE" sz="1800" dirty="0" smtClean="0">
              <a:latin typeface="Arial" panose="020B0604020202020204" pitchFamily="34" charset="0"/>
              <a:cs typeface="Arial" panose="020B0604020202020204" pitchFamily="34" charset="0"/>
            </a:rPr>
            <a:t>Persons with fall-related hospitalisations</a:t>
          </a:r>
          <a:endParaRPr lang="en-IE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AE0F5F-E302-4488-9295-AC6C0661FCE5}" type="parTrans" cxnId="{1F9BAA50-D476-4DEF-B35E-2DD248BCF1DE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444DC2-5DCD-42C0-A20C-D11F6AB6D8E1}" type="sibTrans" cxnId="{1F9BAA50-D476-4DEF-B35E-2DD248BCF1DE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8660FE-EE5A-43C6-9873-0B10E944A098}" type="pres">
      <dgm:prSet presAssocID="{EB883BBF-9493-4109-9548-DB208AB8CA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1BFCF050-9D79-43F7-A436-F8D82EEA3CED}" type="pres">
      <dgm:prSet presAssocID="{04D29671-4B1C-46BF-9FE3-174B0BF553D2}" presName="linNode" presStyleCnt="0"/>
      <dgm:spPr/>
      <dgm:t>
        <a:bodyPr/>
        <a:lstStyle/>
        <a:p>
          <a:endParaRPr lang="en-US"/>
        </a:p>
      </dgm:t>
    </dgm:pt>
    <dgm:pt modelId="{9231DF21-EFBA-48C5-86B2-A09D62EA8104}" type="pres">
      <dgm:prSet presAssocID="{04D29671-4B1C-46BF-9FE3-174B0BF553D2}" presName="parentText" presStyleLbl="node1" presStyleIdx="0" presStyleCnt="4" custLinFactNeighborX="-268" custLinFactNeighborY="5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FD300-48BE-4220-8C4C-ADDC20E83831}" type="pres">
      <dgm:prSet presAssocID="{04D29671-4B1C-46BF-9FE3-174B0BF553D2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543790-C366-4BA1-A092-769416CB5034}" type="pres">
      <dgm:prSet presAssocID="{28632933-E613-4F8E-95D5-695B4D06BBA0}" presName="sp" presStyleCnt="0"/>
      <dgm:spPr/>
      <dgm:t>
        <a:bodyPr/>
        <a:lstStyle/>
        <a:p>
          <a:endParaRPr lang="en-US"/>
        </a:p>
      </dgm:t>
    </dgm:pt>
    <dgm:pt modelId="{1668F001-14CE-4D66-833D-DEE633EA4408}" type="pres">
      <dgm:prSet presAssocID="{BCBA9F0A-610F-454E-B2EF-512DECC5931F}" presName="linNode" presStyleCnt="0"/>
      <dgm:spPr/>
      <dgm:t>
        <a:bodyPr/>
        <a:lstStyle/>
        <a:p>
          <a:endParaRPr lang="en-US"/>
        </a:p>
      </dgm:t>
    </dgm:pt>
    <dgm:pt modelId="{90E1ECCD-F821-4B1B-B291-E5AD5564985E}" type="pres">
      <dgm:prSet presAssocID="{BCBA9F0A-610F-454E-B2EF-512DECC5931F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312B679-8463-4E48-8868-D32E0049BC5A}" type="pres">
      <dgm:prSet presAssocID="{BCBA9F0A-610F-454E-B2EF-512DECC5931F}" presName="descendantText" presStyleLbl="alignAccFollowNode1" presStyleIdx="1" presStyleCnt="4" custLinFactNeighborX="3452" custLinFactNeighborY="449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09B48338-B020-4A6A-B13E-5EAD1A4BF10E}" type="pres">
      <dgm:prSet presAssocID="{805AA532-9313-4D73-987A-A2969FDC6EE6}" presName="sp" presStyleCnt="0"/>
      <dgm:spPr/>
      <dgm:t>
        <a:bodyPr/>
        <a:lstStyle/>
        <a:p>
          <a:endParaRPr lang="en-US"/>
        </a:p>
      </dgm:t>
    </dgm:pt>
    <dgm:pt modelId="{2E5EE3F9-8486-4D6A-BDAD-F5716BD5485F}" type="pres">
      <dgm:prSet presAssocID="{F9DA25DB-3BB0-47CD-AFA1-5A6DC2374206}" presName="linNode" presStyleCnt="0"/>
      <dgm:spPr/>
      <dgm:t>
        <a:bodyPr/>
        <a:lstStyle/>
        <a:p>
          <a:endParaRPr lang="en-US"/>
        </a:p>
      </dgm:t>
    </dgm:pt>
    <dgm:pt modelId="{6EFF5F60-90BC-4624-A08E-CDA301ACDFCB}" type="pres">
      <dgm:prSet presAssocID="{F9DA25DB-3BB0-47CD-AFA1-5A6DC2374206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F111BE69-941A-445D-B0F6-A2EB6DAD30E3}" type="pres">
      <dgm:prSet presAssocID="{F9DA25DB-3BB0-47CD-AFA1-5A6DC2374206}" presName="descendantText" presStyleLbl="alignAccFollowNode1" presStyleIdx="2" presStyleCnt="4" custLinFactNeighborX="3208" custLinFactNeighborY="429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E86CEF2-887C-4ED6-9311-5A276AD74B06}" type="pres">
      <dgm:prSet presAssocID="{0F245432-3F1E-426D-BB1D-E3322279C319}" presName="sp" presStyleCnt="0"/>
      <dgm:spPr/>
      <dgm:t>
        <a:bodyPr/>
        <a:lstStyle/>
        <a:p>
          <a:endParaRPr lang="en-US"/>
        </a:p>
      </dgm:t>
    </dgm:pt>
    <dgm:pt modelId="{8904C792-6F9D-4A57-91BE-149E1F439AA8}" type="pres">
      <dgm:prSet presAssocID="{5A826BB6-3EA6-4F44-A6B0-BBE35C999AAC}" presName="linNode" presStyleCnt="0"/>
      <dgm:spPr/>
      <dgm:t>
        <a:bodyPr/>
        <a:lstStyle/>
        <a:p>
          <a:endParaRPr lang="en-US"/>
        </a:p>
      </dgm:t>
    </dgm:pt>
    <dgm:pt modelId="{25615D0C-7E03-43E4-8A61-C60B23E5E859}" type="pres">
      <dgm:prSet presAssocID="{5A826BB6-3EA6-4F44-A6B0-BBE35C999AA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26EE0DA-E951-4409-8B8E-3E86872DC1C3}" type="pres">
      <dgm:prSet presAssocID="{5A826BB6-3EA6-4F44-A6B0-BBE35C999AAC}" presName="descendantText" presStyleLbl="alignAccFollowNode1" presStyleIdx="3" presStyleCnt="4" custLinFactNeighborX="-16" custLinFactNeighborY="-465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3EB84FB2-B56F-433E-9482-5B379B821E94}" srcId="{BCBA9F0A-610F-454E-B2EF-512DECC5931F}" destId="{102CD2D4-225D-4D0B-865F-DECBA38DD8C9}" srcOrd="0" destOrd="0" parTransId="{6B6DCB08-ECD1-4F31-8FE5-2E758DF29762}" sibTransId="{E3709DE0-3355-47D6-ABB4-D984D4C28B30}"/>
    <dgm:cxn modelId="{BBA5BAB4-AC18-4FF3-922E-D5789FA41E5F}" srcId="{F9DA25DB-3BB0-47CD-AFA1-5A6DC2374206}" destId="{78E8A612-740C-4271-9BCE-93AA253789C6}" srcOrd="0" destOrd="0" parTransId="{344B4AF6-4470-4551-ABD0-A74C636EE6E6}" sibTransId="{49949A84-A22F-4479-AFA8-D0C08C7B610B}"/>
    <dgm:cxn modelId="{1AF11D7F-71BC-4097-811D-1C1A637F358C}" type="presOf" srcId="{04D29671-4B1C-46BF-9FE3-174B0BF553D2}" destId="{9231DF21-EFBA-48C5-86B2-A09D62EA8104}" srcOrd="0" destOrd="0" presId="urn:microsoft.com/office/officeart/2005/8/layout/vList5"/>
    <dgm:cxn modelId="{7FA6C10F-662F-44E6-9C3B-08EEBC198406}" type="presOf" srcId="{81616D70-4D5F-4157-BA03-D38911BE8BA8}" destId="{E26EE0DA-E951-4409-8B8E-3E86872DC1C3}" srcOrd="0" destOrd="0" presId="urn:microsoft.com/office/officeart/2005/8/layout/vList5"/>
    <dgm:cxn modelId="{714AA85D-5168-427C-A977-3B5E400EB36E}" type="presOf" srcId="{78E8A612-740C-4271-9BCE-93AA253789C6}" destId="{F111BE69-941A-445D-B0F6-A2EB6DAD30E3}" srcOrd="0" destOrd="0" presId="urn:microsoft.com/office/officeart/2005/8/layout/vList5"/>
    <dgm:cxn modelId="{37649F4A-F678-4295-B72E-91E7F20B7E45}" type="presOf" srcId="{5A826BB6-3EA6-4F44-A6B0-BBE35C999AAC}" destId="{25615D0C-7E03-43E4-8A61-C60B23E5E859}" srcOrd="0" destOrd="0" presId="urn:microsoft.com/office/officeart/2005/8/layout/vList5"/>
    <dgm:cxn modelId="{8A277049-1CF8-4963-A17C-1BF2A3AC5BB5}" srcId="{EB883BBF-9493-4109-9548-DB208AB8CAF2}" destId="{04D29671-4B1C-46BF-9FE3-174B0BF553D2}" srcOrd="0" destOrd="0" parTransId="{EFBA4793-BF68-46A9-A8A8-76C57E85E1BF}" sibTransId="{28632933-E613-4F8E-95D5-695B4D06BBA0}"/>
    <dgm:cxn modelId="{46CA1D57-7F83-4CC1-A4D4-B4282C27F688}" srcId="{5A826BB6-3EA6-4F44-A6B0-BBE35C999AAC}" destId="{81616D70-4D5F-4157-BA03-D38911BE8BA8}" srcOrd="0" destOrd="0" parTransId="{B75F53E8-8204-4AD3-9E63-90E559DDE7FA}" sibTransId="{ED26A28B-1BCD-474D-8CAE-B4BB6B4CF7E4}"/>
    <dgm:cxn modelId="{E7213B33-3963-4C9D-BF40-0C4C9D5D4AFC}" type="presOf" srcId="{9B2AEF20-FCC4-4986-BFBE-22EF0A35703E}" destId="{EEAFD300-48BE-4220-8C4C-ADDC20E83831}" srcOrd="0" destOrd="0" presId="urn:microsoft.com/office/officeart/2005/8/layout/vList5"/>
    <dgm:cxn modelId="{1F9BAA50-D476-4DEF-B35E-2DD248BCF1DE}" srcId="{04D29671-4B1C-46BF-9FE3-174B0BF553D2}" destId="{9B2AEF20-FCC4-4986-BFBE-22EF0A35703E}" srcOrd="0" destOrd="0" parTransId="{47AE0F5F-E302-4488-9295-AC6C0661FCE5}" sibTransId="{B7444DC2-5DCD-42C0-A20C-D11F6AB6D8E1}"/>
    <dgm:cxn modelId="{9A5C4CB8-784E-4CEB-B9F1-637EC673A511}" srcId="{EB883BBF-9493-4109-9548-DB208AB8CAF2}" destId="{5A826BB6-3EA6-4F44-A6B0-BBE35C999AAC}" srcOrd="3" destOrd="0" parTransId="{5143C33E-2DA3-48A8-AB82-EEB5C666048C}" sibTransId="{86B4CE13-BE25-4797-9CF4-37535138C5A1}"/>
    <dgm:cxn modelId="{F922AE28-EEA9-44EC-B78F-BBE2F1881790}" srcId="{EB883BBF-9493-4109-9548-DB208AB8CAF2}" destId="{F9DA25DB-3BB0-47CD-AFA1-5A6DC2374206}" srcOrd="2" destOrd="0" parTransId="{B58C9DA9-D2D6-48F4-938B-DE7027546E58}" sibTransId="{0F245432-3F1E-426D-BB1D-E3322279C319}"/>
    <dgm:cxn modelId="{E256F386-5702-462A-B6FF-F7468ECE67DB}" type="presOf" srcId="{102CD2D4-225D-4D0B-865F-DECBA38DD8C9}" destId="{7312B679-8463-4E48-8868-D32E0049BC5A}" srcOrd="0" destOrd="0" presId="urn:microsoft.com/office/officeart/2005/8/layout/vList5"/>
    <dgm:cxn modelId="{F3C9E707-5018-4D93-B87A-15CC6644CA6C}" type="presOf" srcId="{F9DA25DB-3BB0-47CD-AFA1-5A6DC2374206}" destId="{6EFF5F60-90BC-4624-A08E-CDA301ACDFCB}" srcOrd="0" destOrd="0" presId="urn:microsoft.com/office/officeart/2005/8/layout/vList5"/>
    <dgm:cxn modelId="{E48BE558-8D49-4595-BD72-1CA950BC5058}" type="presOf" srcId="{EB883BBF-9493-4109-9548-DB208AB8CAF2}" destId="{C08660FE-EE5A-43C6-9873-0B10E944A098}" srcOrd="0" destOrd="0" presId="urn:microsoft.com/office/officeart/2005/8/layout/vList5"/>
    <dgm:cxn modelId="{F9E4C12B-2D34-4550-8BD1-0A18CBC7C49E}" srcId="{EB883BBF-9493-4109-9548-DB208AB8CAF2}" destId="{BCBA9F0A-610F-454E-B2EF-512DECC5931F}" srcOrd="1" destOrd="0" parTransId="{DC652F75-AB17-48D0-BFF3-DE0821BF6C69}" sibTransId="{805AA532-9313-4D73-987A-A2969FDC6EE6}"/>
    <dgm:cxn modelId="{107E3114-C5FC-4502-8221-B4A589E3B7D2}" type="presOf" srcId="{BCBA9F0A-610F-454E-B2EF-512DECC5931F}" destId="{90E1ECCD-F821-4B1B-B291-E5AD5564985E}" srcOrd="0" destOrd="0" presId="urn:microsoft.com/office/officeart/2005/8/layout/vList5"/>
    <dgm:cxn modelId="{8AC73790-5150-47F3-81F0-8F5CA1F4E436}" type="presParOf" srcId="{C08660FE-EE5A-43C6-9873-0B10E944A098}" destId="{1BFCF050-9D79-43F7-A436-F8D82EEA3CED}" srcOrd="0" destOrd="0" presId="urn:microsoft.com/office/officeart/2005/8/layout/vList5"/>
    <dgm:cxn modelId="{5A2AE280-C0DC-46AB-B1E7-716259498E88}" type="presParOf" srcId="{1BFCF050-9D79-43F7-A436-F8D82EEA3CED}" destId="{9231DF21-EFBA-48C5-86B2-A09D62EA8104}" srcOrd="0" destOrd="0" presId="urn:microsoft.com/office/officeart/2005/8/layout/vList5"/>
    <dgm:cxn modelId="{286823DE-A9D2-4F1D-861B-143DAE4CBA72}" type="presParOf" srcId="{1BFCF050-9D79-43F7-A436-F8D82EEA3CED}" destId="{EEAFD300-48BE-4220-8C4C-ADDC20E83831}" srcOrd="1" destOrd="0" presId="urn:microsoft.com/office/officeart/2005/8/layout/vList5"/>
    <dgm:cxn modelId="{0E90734C-4729-42AA-84FB-06433594A8DD}" type="presParOf" srcId="{C08660FE-EE5A-43C6-9873-0B10E944A098}" destId="{6D543790-C366-4BA1-A092-769416CB5034}" srcOrd="1" destOrd="0" presId="urn:microsoft.com/office/officeart/2005/8/layout/vList5"/>
    <dgm:cxn modelId="{DD4F7B8D-1CDF-4AE3-A67D-DC2B5663F425}" type="presParOf" srcId="{C08660FE-EE5A-43C6-9873-0B10E944A098}" destId="{1668F001-14CE-4D66-833D-DEE633EA4408}" srcOrd="2" destOrd="0" presId="urn:microsoft.com/office/officeart/2005/8/layout/vList5"/>
    <dgm:cxn modelId="{5B3B913F-A696-4FDC-800B-3EAEA43DB201}" type="presParOf" srcId="{1668F001-14CE-4D66-833D-DEE633EA4408}" destId="{90E1ECCD-F821-4B1B-B291-E5AD5564985E}" srcOrd="0" destOrd="0" presId="urn:microsoft.com/office/officeart/2005/8/layout/vList5"/>
    <dgm:cxn modelId="{AFEB20D7-A83B-4E02-82EB-55F1A07DA934}" type="presParOf" srcId="{1668F001-14CE-4D66-833D-DEE633EA4408}" destId="{7312B679-8463-4E48-8868-D32E0049BC5A}" srcOrd="1" destOrd="0" presId="urn:microsoft.com/office/officeart/2005/8/layout/vList5"/>
    <dgm:cxn modelId="{48F0B585-BB7A-45DB-9CEC-C3DC1F9CDCBC}" type="presParOf" srcId="{C08660FE-EE5A-43C6-9873-0B10E944A098}" destId="{09B48338-B020-4A6A-B13E-5EAD1A4BF10E}" srcOrd="3" destOrd="0" presId="urn:microsoft.com/office/officeart/2005/8/layout/vList5"/>
    <dgm:cxn modelId="{41B47202-8E84-4CC2-AE31-461C097D52FA}" type="presParOf" srcId="{C08660FE-EE5A-43C6-9873-0B10E944A098}" destId="{2E5EE3F9-8486-4D6A-BDAD-F5716BD5485F}" srcOrd="4" destOrd="0" presId="urn:microsoft.com/office/officeart/2005/8/layout/vList5"/>
    <dgm:cxn modelId="{6C23E37F-C25A-40DA-83E3-83293ECB9995}" type="presParOf" srcId="{2E5EE3F9-8486-4D6A-BDAD-F5716BD5485F}" destId="{6EFF5F60-90BC-4624-A08E-CDA301ACDFCB}" srcOrd="0" destOrd="0" presId="urn:microsoft.com/office/officeart/2005/8/layout/vList5"/>
    <dgm:cxn modelId="{44E3D27A-F831-47A7-B175-B599CC088740}" type="presParOf" srcId="{2E5EE3F9-8486-4D6A-BDAD-F5716BD5485F}" destId="{F111BE69-941A-445D-B0F6-A2EB6DAD30E3}" srcOrd="1" destOrd="0" presId="urn:microsoft.com/office/officeart/2005/8/layout/vList5"/>
    <dgm:cxn modelId="{07021B09-70B5-4582-9EE8-263469A5632E}" type="presParOf" srcId="{C08660FE-EE5A-43C6-9873-0B10E944A098}" destId="{DE86CEF2-887C-4ED6-9311-5A276AD74B06}" srcOrd="5" destOrd="0" presId="urn:microsoft.com/office/officeart/2005/8/layout/vList5"/>
    <dgm:cxn modelId="{593FE88D-296D-407E-A650-BB5DBFA8906C}" type="presParOf" srcId="{C08660FE-EE5A-43C6-9873-0B10E944A098}" destId="{8904C792-6F9D-4A57-91BE-149E1F439AA8}" srcOrd="6" destOrd="0" presId="urn:microsoft.com/office/officeart/2005/8/layout/vList5"/>
    <dgm:cxn modelId="{276528D5-1044-48AF-9B19-D537D064F1D0}" type="presParOf" srcId="{8904C792-6F9D-4A57-91BE-149E1F439AA8}" destId="{25615D0C-7E03-43E4-8A61-C60B23E5E859}" srcOrd="0" destOrd="0" presId="urn:microsoft.com/office/officeart/2005/8/layout/vList5"/>
    <dgm:cxn modelId="{82990E3A-7D4B-490B-9E00-2A0F5B11DBEB}" type="presParOf" srcId="{8904C792-6F9D-4A57-91BE-149E1F439AA8}" destId="{E26EE0DA-E951-4409-8B8E-3E86872DC1C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AFD300-48BE-4220-8C4C-ADDC20E83831}">
      <dsp:nvSpPr>
        <dsp:cNvPr id="0" name=""/>
        <dsp:cNvSpPr/>
      </dsp:nvSpPr>
      <dsp:spPr>
        <a:xfrm rot="5400000">
          <a:off x="5463733" y="-2247815"/>
          <a:ext cx="824238" cy="553021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Persons with fall-related hospitalisations</a:t>
          </a:r>
          <a:endParaRPr lang="en-IE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110745" y="145409"/>
        <a:ext cx="5489978" cy="743766"/>
      </dsp:txXfrm>
    </dsp:sp>
    <dsp:sp modelId="{9231DF21-EFBA-48C5-86B2-A09D62EA8104}">
      <dsp:nvSpPr>
        <dsp:cNvPr id="0" name=""/>
        <dsp:cNvSpPr/>
      </dsp:nvSpPr>
      <dsp:spPr>
        <a:xfrm>
          <a:off x="0" y="7819"/>
          <a:ext cx="3110745" cy="1030298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Population</a:t>
          </a:r>
          <a:endParaRPr lang="en-IE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295" y="58114"/>
        <a:ext cx="3010155" cy="929708"/>
      </dsp:txXfrm>
    </dsp:sp>
    <dsp:sp modelId="{7312B679-8463-4E48-8868-D32E0049BC5A}">
      <dsp:nvSpPr>
        <dsp:cNvPr id="0" name=""/>
        <dsp:cNvSpPr/>
      </dsp:nvSpPr>
      <dsp:spPr>
        <a:xfrm rot="5400000">
          <a:off x="5463733" y="-1128952"/>
          <a:ext cx="824238" cy="553021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Prescription of medications related to falls-risk (Sedatives, Vasodilators, Vitamin D)</a:t>
          </a:r>
          <a:endParaRPr lang="en-IE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110745" y="1264272"/>
        <a:ext cx="5489978" cy="743766"/>
      </dsp:txXfrm>
    </dsp:sp>
    <dsp:sp modelId="{90E1ECCD-F821-4B1B-B291-E5AD5564985E}">
      <dsp:nvSpPr>
        <dsp:cNvPr id="0" name=""/>
        <dsp:cNvSpPr/>
      </dsp:nvSpPr>
      <dsp:spPr>
        <a:xfrm>
          <a:off x="0" y="1083955"/>
          <a:ext cx="3110745" cy="1030298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Outcomes</a:t>
          </a:r>
          <a:endParaRPr lang="en-IE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295" y="1134250"/>
        <a:ext cx="3010155" cy="929708"/>
      </dsp:txXfrm>
    </dsp:sp>
    <dsp:sp modelId="{F111BE69-941A-445D-B0F6-A2EB6DAD30E3}">
      <dsp:nvSpPr>
        <dsp:cNvPr id="0" name=""/>
        <dsp:cNvSpPr/>
      </dsp:nvSpPr>
      <dsp:spPr>
        <a:xfrm rot="5400000">
          <a:off x="5463733" y="-48828"/>
          <a:ext cx="824238" cy="553021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Time-period: after versus prior to fall-related hospitalisation</a:t>
          </a:r>
          <a:endParaRPr lang="en-IE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110745" y="2344396"/>
        <a:ext cx="5489978" cy="743766"/>
      </dsp:txXfrm>
    </dsp:sp>
    <dsp:sp modelId="{6EFF5F60-90BC-4624-A08E-CDA301ACDFCB}">
      <dsp:nvSpPr>
        <dsp:cNvPr id="0" name=""/>
        <dsp:cNvSpPr/>
      </dsp:nvSpPr>
      <dsp:spPr>
        <a:xfrm>
          <a:off x="0" y="2165769"/>
          <a:ext cx="3110745" cy="1030298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Independent variable</a:t>
          </a:r>
          <a:endParaRPr lang="en-IE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295" y="2216064"/>
        <a:ext cx="3010155" cy="929708"/>
      </dsp:txXfrm>
    </dsp:sp>
    <dsp:sp modelId="{E26EE0DA-E951-4409-8B8E-3E86872DC1C3}">
      <dsp:nvSpPr>
        <dsp:cNvPr id="0" name=""/>
        <dsp:cNvSpPr/>
      </dsp:nvSpPr>
      <dsp:spPr>
        <a:xfrm rot="5400000">
          <a:off x="5463235" y="959281"/>
          <a:ext cx="824238" cy="553021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Age, sex, health cover, admission diagnosis, number of prescription records and </a:t>
          </a:r>
          <a:r>
            <a:rPr lang="en-US" sz="1800" kern="1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items per prescription, </a:t>
          </a:r>
          <a:r>
            <a:rPr lang="en-I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other hospitalisations, hospital</a:t>
          </a:r>
          <a:endParaRPr lang="en-IE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110247" y="3352505"/>
        <a:ext cx="5489978" cy="743766"/>
      </dsp:txXfrm>
    </dsp:sp>
    <dsp:sp modelId="{25615D0C-7E03-43E4-8A61-C60B23E5E859}">
      <dsp:nvSpPr>
        <dsp:cNvPr id="0" name=""/>
        <dsp:cNvSpPr/>
      </dsp:nvSpPr>
      <dsp:spPr>
        <a:xfrm>
          <a:off x="0" y="3247583"/>
          <a:ext cx="3110745" cy="1030298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Covariates</a:t>
          </a:r>
          <a:endParaRPr lang="en-IE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295" y="3297878"/>
        <a:ext cx="3010155" cy="929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2914747" cy="488712"/>
          </a:xfrm>
          <a:prstGeom prst="rect">
            <a:avLst/>
          </a:prstGeom>
        </p:spPr>
        <p:txBody>
          <a:bodyPr vert="horz" lIns="90192" tIns="45096" rIns="90192" bIns="45096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339" y="1"/>
            <a:ext cx="2914747" cy="488712"/>
          </a:xfrm>
          <a:prstGeom prst="rect">
            <a:avLst/>
          </a:prstGeom>
        </p:spPr>
        <p:txBody>
          <a:bodyPr vert="horz" lIns="90192" tIns="45096" rIns="90192" bIns="45096" rtlCol="0"/>
          <a:lstStyle>
            <a:lvl1pPr algn="r">
              <a:defRPr sz="1200"/>
            </a:lvl1pPr>
          </a:lstStyle>
          <a:p>
            <a:pPr>
              <a:defRPr/>
            </a:pPr>
            <a:fld id="{069811D2-2F88-4234-A5B4-AD62F6E1E7E0}" type="datetimeFigureOut">
              <a:rPr lang="en-US"/>
              <a:pPr>
                <a:defRPr/>
              </a:pPr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9283955"/>
            <a:ext cx="2914747" cy="488712"/>
          </a:xfrm>
          <a:prstGeom prst="rect">
            <a:avLst/>
          </a:prstGeom>
        </p:spPr>
        <p:txBody>
          <a:bodyPr vert="horz" lIns="90192" tIns="45096" rIns="90192" bIns="4509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339" y="9283955"/>
            <a:ext cx="2914747" cy="488712"/>
          </a:xfrm>
          <a:prstGeom prst="rect">
            <a:avLst/>
          </a:prstGeom>
        </p:spPr>
        <p:txBody>
          <a:bodyPr vert="horz" lIns="90192" tIns="45096" rIns="90192" bIns="45096" rtlCol="0" anchor="b"/>
          <a:lstStyle>
            <a:lvl1pPr algn="r">
              <a:defRPr sz="1200"/>
            </a:lvl1pPr>
          </a:lstStyle>
          <a:p>
            <a:pPr>
              <a:defRPr/>
            </a:pPr>
            <a:fld id="{F8A71891-C180-4869-998D-F6444F003F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5803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2914747" cy="488712"/>
          </a:xfrm>
          <a:prstGeom prst="rect">
            <a:avLst/>
          </a:prstGeom>
        </p:spPr>
        <p:txBody>
          <a:bodyPr vert="horz" lIns="90192" tIns="45096" rIns="90192" bIns="45096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339" y="1"/>
            <a:ext cx="2914747" cy="488712"/>
          </a:xfrm>
          <a:prstGeom prst="rect">
            <a:avLst/>
          </a:prstGeom>
        </p:spPr>
        <p:txBody>
          <a:bodyPr vert="horz" lIns="90192" tIns="45096" rIns="90192" bIns="45096" rtlCol="0"/>
          <a:lstStyle>
            <a:lvl1pPr algn="r">
              <a:defRPr sz="1200"/>
            </a:lvl1pPr>
          </a:lstStyle>
          <a:p>
            <a:pPr>
              <a:defRPr/>
            </a:pPr>
            <a:fld id="{533B9309-951E-4BF4-854C-44898904D627}" type="datetimeFigureOut">
              <a:rPr lang="en-US"/>
              <a:pPr>
                <a:defRPr/>
              </a:pPr>
              <a:t>3/1/2019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31838"/>
            <a:ext cx="48895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92" tIns="45096" rIns="90192" bIns="4509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151" y="4641979"/>
            <a:ext cx="5380348" cy="4399978"/>
          </a:xfrm>
          <a:prstGeom prst="rect">
            <a:avLst/>
          </a:prstGeom>
        </p:spPr>
        <p:txBody>
          <a:bodyPr vert="horz" lIns="90192" tIns="45096" rIns="90192" bIns="4509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9283955"/>
            <a:ext cx="2914747" cy="488712"/>
          </a:xfrm>
          <a:prstGeom prst="rect">
            <a:avLst/>
          </a:prstGeom>
        </p:spPr>
        <p:txBody>
          <a:bodyPr vert="horz" lIns="90192" tIns="45096" rIns="90192" bIns="4509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339" y="9283955"/>
            <a:ext cx="2914747" cy="488712"/>
          </a:xfrm>
          <a:prstGeom prst="rect">
            <a:avLst/>
          </a:prstGeom>
        </p:spPr>
        <p:txBody>
          <a:bodyPr vert="horz" lIns="90192" tIns="45096" rIns="90192" bIns="45096" rtlCol="0" anchor="b"/>
          <a:lstStyle>
            <a:lvl1pPr algn="r">
              <a:defRPr sz="1200"/>
            </a:lvl1pPr>
          </a:lstStyle>
          <a:p>
            <a:pPr>
              <a:defRPr/>
            </a:pPr>
            <a:fld id="{FE0057B4-E4B5-4486-9549-35018A64B4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252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31838"/>
            <a:ext cx="4889500" cy="36671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2393" indent="-28169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6758" indent="-22535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7459" indent="-22535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8164" indent="-22535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8868" indent="-22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9576" indent="-22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80271" indent="-22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30974" indent="-22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DF01DA5-0835-4671-B709-509C21A0D173}" type="slidenum">
              <a:rPr lang="en-US" altLang="en-US" smtClean="0"/>
              <a:pPr eaLnBrk="1" hangingPunct="1"/>
              <a:t>1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0C7E9-23C2-4341-967A-D3318AE7C22D}" type="slidenum">
              <a:rPr lang="en-IE" smtClean="0"/>
              <a:t>23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02902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3143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7649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90" y="0"/>
            <a:ext cx="2212975" cy="58054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491288" cy="58054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1164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41160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6510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2" y="1484314"/>
            <a:ext cx="4189413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484314"/>
            <a:ext cx="419100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471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025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920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76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100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896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2" y="1484314"/>
            <a:ext cx="8532813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" y="1"/>
            <a:ext cx="5940425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E" altLang="en-US" smtClean="0"/>
              <a:t>Title of slide to be placed here and can even run to two or three lines if needed</a:t>
            </a:r>
            <a:endParaRPr lang="en-US" altLang="en-US" smtClean="0"/>
          </a:p>
        </p:txBody>
      </p:sp>
      <p:sp>
        <p:nvSpPr>
          <p:cNvPr id="1029" name="Line 14"/>
          <p:cNvSpPr>
            <a:spLocks noChangeShapeType="1"/>
          </p:cNvSpPr>
          <p:nvPr/>
        </p:nvSpPr>
        <p:spPr bwMode="auto">
          <a:xfrm>
            <a:off x="0" y="1412875"/>
            <a:ext cx="8675688" cy="0"/>
          </a:xfrm>
          <a:prstGeom prst="line">
            <a:avLst/>
          </a:prstGeom>
          <a:noFill/>
          <a:ln w="38100">
            <a:solidFill>
              <a:srgbClr val="EFFBC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 dirty="0"/>
          </a:p>
        </p:txBody>
      </p:sp>
      <p:sp>
        <p:nvSpPr>
          <p:cNvPr id="1031" name="Line 16"/>
          <p:cNvSpPr>
            <a:spLocks noChangeShapeType="1"/>
          </p:cNvSpPr>
          <p:nvPr/>
        </p:nvSpPr>
        <p:spPr bwMode="auto">
          <a:xfrm>
            <a:off x="0" y="5805488"/>
            <a:ext cx="8712200" cy="0"/>
          </a:xfrm>
          <a:prstGeom prst="line">
            <a:avLst/>
          </a:prstGeom>
          <a:noFill/>
          <a:ln w="38100">
            <a:solidFill>
              <a:srgbClr val="EFFBC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 dirty="0"/>
          </a:p>
        </p:txBody>
      </p:sp>
      <p:pic>
        <p:nvPicPr>
          <p:cNvPr id="1033" name="Picture 16" descr="QUB logo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094" y="5983497"/>
            <a:ext cx="157584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7" descr="TCD logo stacked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45" y="5975290"/>
            <a:ext cx="1270037" cy="618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" descr="rcsi-logo45322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333375"/>
            <a:ext cx="681038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975289"/>
            <a:ext cx="3154430" cy="7199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2" y="6021389"/>
            <a:ext cx="1250243" cy="61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C:\Users\lindaoconnor\Pictures\HRB_logo_blk_thumb_200x80px.jp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17" y="6037123"/>
            <a:ext cx="1418051" cy="5963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maryewalsh@rcsi.i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rbcentreprimarycare.ie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9"/>
          <p:cNvSpPr txBox="1">
            <a:spLocks noChangeArrowheads="1"/>
          </p:cNvSpPr>
          <p:nvPr/>
        </p:nvSpPr>
        <p:spPr bwMode="auto">
          <a:xfrm>
            <a:off x="2" y="549275"/>
            <a:ext cx="65881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IE" altLang="en-US" sz="2400" dirty="0">
                <a:solidFill>
                  <a:schemeClr val="tx2"/>
                </a:solidFill>
              </a:rPr>
              <a:t>Royal College of Surgeons in Ireland</a:t>
            </a:r>
            <a:r>
              <a:rPr lang="en-IE" altLang="en-US" sz="2400" b="1" dirty="0">
                <a:solidFill>
                  <a:schemeClr val="tx2"/>
                </a:solidFill>
              </a:rPr>
              <a:t/>
            </a:r>
            <a:br>
              <a:rPr lang="en-IE" altLang="en-US" sz="2400" b="1" dirty="0">
                <a:solidFill>
                  <a:schemeClr val="tx2"/>
                </a:solidFill>
              </a:rPr>
            </a:br>
            <a:r>
              <a:rPr lang="en-IE" altLang="en-US" sz="1600" i="1" dirty="0">
                <a:solidFill>
                  <a:schemeClr val="tx2"/>
                </a:solidFill>
              </a:rPr>
              <a:t>Coláiste Ríoga na Máinleá in Éirinn</a:t>
            </a:r>
            <a:endParaRPr lang="en-US" altLang="en-US" sz="1600" i="1" dirty="0">
              <a:solidFill>
                <a:schemeClr val="tx2"/>
              </a:solidFill>
            </a:endParaRPr>
          </a:p>
        </p:txBody>
      </p:sp>
      <p:grpSp>
        <p:nvGrpSpPr>
          <p:cNvPr id="2051" name="Group 45"/>
          <p:cNvGrpSpPr>
            <a:grpSpLocks/>
          </p:cNvGrpSpPr>
          <p:nvPr/>
        </p:nvGrpSpPr>
        <p:grpSpPr bwMode="auto">
          <a:xfrm>
            <a:off x="0" y="1773238"/>
            <a:ext cx="9144000" cy="360362"/>
            <a:chOff x="0" y="1117"/>
            <a:chExt cx="5760" cy="227"/>
          </a:xfrm>
        </p:grpSpPr>
        <p:sp>
          <p:nvSpPr>
            <p:cNvPr id="2058" name="Rectangle 22"/>
            <p:cNvSpPr>
              <a:spLocks noChangeArrowheads="1"/>
            </p:cNvSpPr>
            <p:nvPr/>
          </p:nvSpPr>
          <p:spPr bwMode="auto">
            <a:xfrm>
              <a:off x="0" y="1117"/>
              <a:ext cx="5760" cy="2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IE" altLang="en-US" dirty="0"/>
            </a:p>
          </p:txBody>
        </p:sp>
        <p:sp>
          <p:nvSpPr>
            <p:cNvPr id="2059" name="Line 9"/>
            <p:cNvSpPr>
              <a:spLocks noChangeShapeType="1"/>
            </p:cNvSpPr>
            <p:nvPr/>
          </p:nvSpPr>
          <p:spPr bwMode="auto">
            <a:xfrm>
              <a:off x="0" y="1208"/>
              <a:ext cx="5192" cy="4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E" dirty="0"/>
            </a:p>
          </p:txBody>
        </p:sp>
      </p:grp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1484313"/>
            <a:ext cx="9144000" cy="4248150"/>
          </a:xfrm>
          <a:prstGeom prst="rect">
            <a:avLst/>
          </a:prstGeom>
          <a:solidFill>
            <a:srgbClr val="A5004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E" altLang="en-US" dirty="0"/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76215" y="1728247"/>
            <a:ext cx="8716266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Modification of potentially inappropriate prescribing following fall-related </a:t>
            </a:r>
            <a:r>
              <a:rPr lang="en-US" alt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hospitalisations</a:t>
            </a: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older </a:t>
            </a:r>
            <a:r>
              <a:rPr lang="en-US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adults</a:t>
            </a:r>
          </a:p>
          <a:p>
            <a:pPr algn="ctr" eaLnBrk="1" hangingPunct="1"/>
            <a:endParaRPr lang="en-US" altLang="en-US" sz="2000" b="1" i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IE" altLang="en-US" i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 </a:t>
            </a:r>
            <a:r>
              <a:rPr lang="en-IE" altLang="en-US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Walsh</a:t>
            </a:r>
            <a:r>
              <a:rPr lang="en-IE" alt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Frank Moriarty, Fiona Boland, Tom </a:t>
            </a:r>
            <a:r>
              <a:rPr lang="en-IE" altLang="en-US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Fahey</a:t>
            </a:r>
          </a:p>
          <a:p>
            <a:pPr algn="ctr" eaLnBrk="1" hangingPunct="1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AUDGPI Annual Scientific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Meeting, RCSI, Dublin, 1</a:t>
            </a:r>
            <a:r>
              <a:rPr lang="en-US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March 2019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endParaRPr lang="en-IE" altLang="en-US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054" name="Line 68"/>
          <p:cNvSpPr>
            <a:spLocks noChangeShapeType="1"/>
          </p:cNvSpPr>
          <p:nvPr/>
        </p:nvSpPr>
        <p:spPr bwMode="auto">
          <a:xfrm>
            <a:off x="179390" y="5734050"/>
            <a:ext cx="792162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E" dirty="0"/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644462" y="3640293"/>
            <a:ext cx="7851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 dirty="0"/>
          </a:p>
        </p:txBody>
      </p:sp>
      <p:sp>
        <p:nvSpPr>
          <p:cNvPr id="2056" name="Line 69"/>
          <p:cNvSpPr>
            <a:spLocks noChangeShapeType="1"/>
          </p:cNvSpPr>
          <p:nvPr/>
        </p:nvSpPr>
        <p:spPr bwMode="auto">
          <a:xfrm>
            <a:off x="626718" y="5661248"/>
            <a:ext cx="7851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 dirty="0"/>
          </a:p>
        </p:txBody>
      </p:sp>
      <p:pic>
        <p:nvPicPr>
          <p:cNvPr id="2057" name="Picture 70" descr="ban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00" y="3742540"/>
            <a:ext cx="76327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33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/>
          <p:cNvCxnSpPr/>
          <p:nvPr/>
        </p:nvCxnSpPr>
        <p:spPr>
          <a:xfrm rot="5400000">
            <a:off x="3753066" y="6507352"/>
            <a:ext cx="180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323528" y="3406865"/>
            <a:ext cx="8640959" cy="235314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83568" y="5435995"/>
            <a:ext cx="7785868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861961" y="5615995"/>
            <a:ext cx="360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7667040" y="5615995"/>
            <a:ext cx="360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915816" y="5032598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 smtClean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Fall-related Hospitalisation</a:t>
            </a:r>
            <a:endParaRPr lang="en-IE" sz="20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3568" y="3487119"/>
            <a:ext cx="318591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IE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Pre-hospitalisation prescription</a:t>
            </a:r>
          </a:p>
          <a:p>
            <a:pPr algn="ctr"/>
            <a:r>
              <a:rPr lang="en-IE" dirty="0">
                <a:solidFill>
                  <a:schemeClr val="bg1"/>
                </a:solidFill>
              </a:rPr>
              <a:t>(GP Prescription records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38523" y="3516770"/>
            <a:ext cx="378116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 smtClean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Post-hospitalisation</a:t>
            </a:r>
          </a:p>
          <a:p>
            <a:pPr algn="ctr"/>
            <a:r>
              <a:rPr lang="en-IE" sz="2000" b="1" dirty="0" smtClean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prescription</a:t>
            </a:r>
          </a:p>
          <a:p>
            <a:pPr algn="ctr"/>
            <a:r>
              <a:rPr lang="en-IE" dirty="0" smtClean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Discharge Medication Summary OR </a:t>
            </a:r>
            <a:r>
              <a:rPr lang="en-IE" dirty="0">
                <a:solidFill>
                  <a:schemeClr val="bg1"/>
                </a:solidFill>
              </a:rPr>
              <a:t>GP Prescription </a:t>
            </a:r>
            <a:r>
              <a:rPr lang="en-IE" dirty="0" smtClean="0">
                <a:solidFill>
                  <a:schemeClr val="bg1"/>
                </a:solidFill>
              </a:rPr>
              <a:t>records)</a:t>
            </a:r>
            <a:endParaRPr lang="en-I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ight Brace 24"/>
          <p:cNvSpPr/>
          <p:nvPr/>
        </p:nvSpPr>
        <p:spPr>
          <a:xfrm rot="16200000">
            <a:off x="2524782" y="3186938"/>
            <a:ext cx="309275" cy="3371119"/>
          </a:xfrm>
          <a:prstGeom prst="rightBrac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sz="240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4274980" y="5525995"/>
            <a:ext cx="180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0" y="134787"/>
            <a:ext cx="7416824" cy="1434116"/>
          </a:xfrm>
        </p:spPr>
        <p:txBody>
          <a:bodyPr/>
          <a:lstStyle/>
          <a:p>
            <a:r>
              <a:rPr lang="en-US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412776"/>
            <a:ext cx="568863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Four Logistic Regression Analyses</a:t>
            </a:r>
            <a:endParaRPr lang="en-US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I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Prescription of Vitamin D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I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Prescription of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Sedatives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I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Prescription of </a:t>
            </a:r>
            <a:r>
              <a:rPr lang="en-I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Vasodilators:	</a:t>
            </a:r>
          </a:p>
          <a:p>
            <a:pPr marL="137160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IE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en-I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</a:t>
            </a:r>
            <a:r>
              <a:rPr lang="en-IE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patients</a:t>
            </a:r>
          </a:p>
          <a:p>
            <a:pPr marL="137160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IE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en-I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 those with Syncope diagnosis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3843066" y="3658816"/>
            <a:ext cx="1007293" cy="456864"/>
          </a:xfrm>
          <a:prstGeom prst="leftRightArrow">
            <a:avLst>
              <a:gd name="adj1" fmla="val 35355"/>
              <a:gd name="adj2" fmla="val 50000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Brace 29"/>
          <p:cNvSpPr/>
          <p:nvPr/>
        </p:nvSpPr>
        <p:spPr>
          <a:xfrm rot="16200000">
            <a:off x="6006843" y="3190209"/>
            <a:ext cx="309275" cy="3371119"/>
          </a:xfrm>
          <a:prstGeom prst="rightBrac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sz="2400"/>
          </a:p>
        </p:txBody>
      </p:sp>
      <p:sp>
        <p:nvSpPr>
          <p:cNvPr id="16" name="Frame 15"/>
          <p:cNvSpPr/>
          <p:nvPr/>
        </p:nvSpPr>
        <p:spPr>
          <a:xfrm>
            <a:off x="4644671" y="3428713"/>
            <a:ext cx="3872701" cy="1423886"/>
          </a:xfrm>
          <a:prstGeom prst="frame">
            <a:avLst>
              <a:gd name="adj1" fmla="val 566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737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6" grpId="0"/>
      <p:bldP spid="38" grpId="0"/>
      <p:bldP spid="42" grpId="0"/>
      <p:bldP spid="25" grpId="0" animBg="1"/>
      <p:bldP spid="6" grpId="0" animBg="1"/>
      <p:bldP spid="30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/>
          <p:cNvCxnSpPr/>
          <p:nvPr/>
        </p:nvCxnSpPr>
        <p:spPr>
          <a:xfrm rot="5400000">
            <a:off x="3753066" y="6372565"/>
            <a:ext cx="180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996" y="167678"/>
            <a:ext cx="7416824" cy="1434116"/>
          </a:xfrm>
        </p:spPr>
        <p:txBody>
          <a:bodyPr/>
          <a:lstStyle/>
          <a:p>
            <a:r>
              <a:rPr lang="en-US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036" y="1565869"/>
            <a:ext cx="8964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IE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Exploration of association between </a:t>
            </a:r>
            <a:r>
              <a:rPr lang="en-IE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demographic and clinical factors </a:t>
            </a:r>
            <a:r>
              <a:rPr lang="en-IE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u="sng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</a:t>
            </a:r>
            <a:r>
              <a:rPr lang="en-US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sex and admission </a:t>
            </a:r>
            <a:r>
              <a:rPr lang="en-US" u="sng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diagnosis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and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medication prescription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those on and not on medication pre-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hospitalisation</a:t>
            </a: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endParaRPr lang="en-IE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3464" lvl="2" indent="-283464">
              <a:spcBef>
                <a:spcPts val="0"/>
              </a:spcBef>
              <a:spcAft>
                <a:spcPts val="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Breakdown of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PIP Modification/ New PIP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Prescription Data Source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those with data from </a:t>
            </a:r>
            <a:r>
              <a:rPr lang="en-US" u="sng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both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sources available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4139" y="3503738"/>
            <a:ext cx="28224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Post-hospitalisation</a:t>
            </a:r>
          </a:p>
          <a:p>
            <a:pPr algn="ctr"/>
            <a:r>
              <a:rPr lang="en-IE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prescription: </a:t>
            </a:r>
            <a:endParaRPr lang="en-I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E" dirty="0" smtClean="0">
                <a:solidFill>
                  <a:schemeClr val="bg1"/>
                </a:solidFill>
              </a:rPr>
              <a:t>GP </a:t>
            </a:r>
            <a:r>
              <a:rPr lang="en-IE" dirty="0">
                <a:solidFill>
                  <a:schemeClr val="bg1"/>
                </a:solidFill>
              </a:rPr>
              <a:t>Prescription </a:t>
            </a:r>
            <a:r>
              <a:rPr lang="en-IE" dirty="0" smtClean="0">
                <a:solidFill>
                  <a:schemeClr val="bg1"/>
                </a:solidFill>
              </a:rPr>
              <a:t>records</a:t>
            </a:r>
            <a:endParaRPr lang="en-I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3753066" y="6372565"/>
            <a:ext cx="180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158788" y="3659179"/>
            <a:ext cx="8856984" cy="235314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703619" y="5678331"/>
            <a:ext cx="7785868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882012" y="5858331"/>
            <a:ext cx="360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7687091" y="5858331"/>
            <a:ext cx="360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935867" y="5274934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 smtClean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Fall-related Hospitalisation</a:t>
            </a:r>
            <a:endParaRPr lang="en-IE" sz="20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0643" y="3730371"/>
            <a:ext cx="318591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IE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Pre-hospitalisation prescription</a:t>
            </a:r>
          </a:p>
          <a:p>
            <a:pPr algn="ctr">
              <a:spcAft>
                <a:spcPts val="600"/>
              </a:spcAft>
            </a:pPr>
            <a:r>
              <a:rPr lang="en-IE" sz="2000" dirty="0">
                <a:solidFill>
                  <a:schemeClr val="bg1"/>
                </a:solidFill>
              </a:rPr>
              <a:t>(GP Prescription records</a:t>
            </a:r>
            <a:r>
              <a:rPr lang="en-IE" sz="2000" dirty="0" smtClean="0">
                <a:solidFill>
                  <a:schemeClr val="bg1"/>
                </a:solidFill>
              </a:rPr>
              <a:t>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99421" y="3678750"/>
            <a:ext cx="282241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 smtClean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Post-hospitalisation</a:t>
            </a:r>
          </a:p>
          <a:p>
            <a:pPr algn="ctr"/>
            <a:r>
              <a:rPr lang="en-IE" sz="2000" b="1" dirty="0" smtClean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prescription: </a:t>
            </a:r>
            <a:r>
              <a:rPr lang="en-IE" dirty="0" smtClean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 Medication Summary </a:t>
            </a:r>
          </a:p>
        </p:txBody>
      </p:sp>
      <p:sp>
        <p:nvSpPr>
          <p:cNvPr id="40" name="Right Brace 39"/>
          <p:cNvSpPr/>
          <p:nvPr/>
        </p:nvSpPr>
        <p:spPr>
          <a:xfrm rot="16200000">
            <a:off x="2445128" y="3528978"/>
            <a:ext cx="335616" cy="3198049"/>
          </a:xfrm>
          <a:prstGeom prst="rightBrac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sz="2400"/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4295031" y="5768331"/>
            <a:ext cx="180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Brace 43"/>
          <p:cNvSpPr/>
          <p:nvPr/>
        </p:nvSpPr>
        <p:spPr>
          <a:xfrm rot="16200000">
            <a:off x="6026894" y="3432545"/>
            <a:ext cx="309275" cy="3371119"/>
          </a:xfrm>
          <a:prstGeom prst="rightBrace">
            <a:avLst>
              <a:gd name="adj1" fmla="val 8333"/>
              <a:gd name="adj2" fmla="val 78778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sz="2400"/>
          </a:p>
        </p:txBody>
      </p:sp>
      <p:sp>
        <p:nvSpPr>
          <p:cNvPr id="45" name="TextBox 44"/>
          <p:cNvSpPr txBox="1"/>
          <p:nvPr/>
        </p:nvSpPr>
        <p:spPr>
          <a:xfrm>
            <a:off x="6214139" y="3715701"/>
            <a:ext cx="28224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Post-hospitalisation</a:t>
            </a:r>
          </a:p>
          <a:p>
            <a:pPr algn="ctr"/>
            <a:r>
              <a:rPr lang="en-IE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prescription: </a:t>
            </a:r>
            <a:endParaRPr lang="en-I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E" dirty="0" smtClean="0">
                <a:solidFill>
                  <a:schemeClr val="bg1"/>
                </a:solidFill>
              </a:rPr>
              <a:t>GP </a:t>
            </a:r>
            <a:r>
              <a:rPr lang="en-IE" dirty="0">
                <a:solidFill>
                  <a:schemeClr val="bg1"/>
                </a:solidFill>
              </a:rPr>
              <a:t>Prescription </a:t>
            </a:r>
            <a:r>
              <a:rPr lang="en-IE" dirty="0" smtClean="0">
                <a:solidFill>
                  <a:schemeClr val="bg1"/>
                </a:solidFill>
              </a:rPr>
              <a:t>records</a:t>
            </a:r>
            <a:endParaRPr lang="en-I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ight Brace 45"/>
          <p:cNvSpPr/>
          <p:nvPr/>
        </p:nvSpPr>
        <p:spPr>
          <a:xfrm rot="16200000">
            <a:off x="4176783" y="5029065"/>
            <a:ext cx="335616" cy="165330"/>
          </a:xfrm>
          <a:prstGeom prst="rightBrac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sz="2400"/>
          </a:p>
        </p:txBody>
      </p:sp>
      <p:sp>
        <p:nvSpPr>
          <p:cNvPr id="47" name="Frame 46"/>
          <p:cNvSpPr/>
          <p:nvPr/>
        </p:nvSpPr>
        <p:spPr>
          <a:xfrm>
            <a:off x="3708412" y="3645312"/>
            <a:ext cx="2713426" cy="1305102"/>
          </a:xfrm>
          <a:prstGeom prst="frame">
            <a:avLst>
              <a:gd name="adj1" fmla="val 566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Frame 47"/>
          <p:cNvSpPr/>
          <p:nvPr/>
        </p:nvSpPr>
        <p:spPr>
          <a:xfrm>
            <a:off x="6323100" y="3645024"/>
            <a:ext cx="2713426" cy="1305102"/>
          </a:xfrm>
          <a:prstGeom prst="frame">
            <a:avLst>
              <a:gd name="adj1" fmla="val 566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063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 animBg="1"/>
      <p:bldP spid="35" grpId="0"/>
      <p:bldP spid="37" grpId="0"/>
      <p:bldP spid="39" grpId="0"/>
      <p:bldP spid="40" grpId="0" animBg="1"/>
      <p:bldP spid="44" grpId="0" animBg="1"/>
      <p:bldP spid="45" grpId="0"/>
      <p:bldP spid="46" grpId="0" animBg="1"/>
      <p:bldP spid="47" grpId="0" animBg="1"/>
      <p:bldP spid="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9" t="21617" r="2933" b="18481"/>
          <a:stretch/>
        </p:blipFill>
        <p:spPr>
          <a:xfrm>
            <a:off x="2076864" y="116632"/>
            <a:ext cx="6967236" cy="66247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4" y="0"/>
            <a:ext cx="7488832" cy="1369563"/>
          </a:xfrm>
        </p:spPr>
        <p:txBody>
          <a:bodyPr/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3203848" y="5805264"/>
            <a:ext cx="1944216" cy="980729"/>
          </a:xfrm>
          <a:prstGeom prst="frame">
            <a:avLst>
              <a:gd name="adj1" fmla="val 8425"/>
            </a:avLst>
          </a:prstGeom>
          <a:solidFill>
            <a:srgbClr val="A50044"/>
          </a:solidFill>
          <a:ln>
            <a:solidFill>
              <a:srgbClr val="A500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rot="5400000">
            <a:off x="2591780" y="5947667"/>
            <a:ext cx="576064" cy="648072"/>
          </a:xfrm>
          <a:prstGeom prst="downArrow">
            <a:avLst/>
          </a:prstGeom>
          <a:solidFill>
            <a:srgbClr val="A50044"/>
          </a:solidFill>
          <a:ln>
            <a:solidFill>
              <a:srgbClr val="A500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2335030" y="3140968"/>
            <a:ext cx="3821146" cy="1497751"/>
          </a:xfrm>
          <a:prstGeom prst="frame">
            <a:avLst>
              <a:gd name="adj1" fmla="val 6844"/>
            </a:avLst>
          </a:prstGeom>
          <a:solidFill>
            <a:srgbClr val="A50044"/>
          </a:solidFill>
          <a:ln>
            <a:solidFill>
              <a:srgbClr val="A500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5400000">
            <a:off x="1729541" y="3476686"/>
            <a:ext cx="598064" cy="602708"/>
          </a:xfrm>
          <a:prstGeom prst="downArrow">
            <a:avLst/>
          </a:prstGeom>
          <a:solidFill>
            <a:srgbClr val="A50044"/>
          </a:solidFill>
          <a:ln>
            <a:solidFill>
              <a:srgbClr val="A500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0251" y="3566677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Main Analysis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3353" y="5994055"/>
            <a:ext cx="1404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Secondary Analysis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412776"/>
            <a:ext cx="2194560" cy="0"/>
          </a:xfrm>
          <a:prstGeom prst="line">
            <a:avLst/>
          </a:prstGeom>
          <a:ln w="38100">
            <a:solidFill>
              <a:srgbClr val="F2FF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175956" y="1988840"/>
            <a:ext cx="0" cy="26517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4517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76717"/>
              </p:ext>
            </p:extLst>
          </p:nvPr>
        </p:nvGraphicFramePr>
        <p:xfrm>
          <a:off x="1043608" y="1556792"/>
          <a:ext cx="7128791" cy="4202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8580">
                  <a:extLst>
                    <a:ext uri="{9D8B030D-6E8A-4147-A177-3AD203B41FA5}">
                      <a16:colId xmlns:a16="http://schemas.microsoft.com/office/drawing/2014/main" val="47210626"/>
                    </a:ext>
                  </a:extLst>
                </a:gridCol>
                <a:gridCol w="2330567">
                  <a:extLst>
                    <a:ext uri="{9D8B030D-6E8A-4147-A177-3AD203B41FA5}">
                      <a16:colId xmlns:a16="http://schemas.microsoft.com/office/drawing/2014/main" val="3882054600"/>
                    </a:ext>
                  </a:extLst>
                </a:gridCol>
                <a:gridCol w="959644">
                  <a:extLst>
                    <a:ext uri="{9D8B030D-6E8A-4147-A177-3AD203B41FA5}">
                      <a16:colId xmlns:a16="http://schemas.microsoft.com/office/drawing/2014/main" val="1769876448"/>
                    </a:ext>
                  </a:extLst>
                </a:gridCol>
              </a:tblGrid>
              <a:tr h="3683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 Characteristics (n=927)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070008"/>
                  </a:ext>
                </a:extLst>
              </a:tr>
              <a:tr h="311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Sex (Female)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 626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5431626"/>
                  </a:ext>
                </a:extLst>
              </a:tr>
              <a:tr h="246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Admission Diagnosis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5210964"/>
                  </a:ext>
                </a:extLst>
              </a:tr>
              <a:tr h="311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Fall with no fracture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252 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5453858"/>
                  </a:ext>
                </a:extLst>
              </a:tr>
              <a:tr h="3116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Fracture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45%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2692152"/>
                  </a:ext>
                </a:extLst>
              </a:tr>
              <a:tr h="4449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Syncopal episode/ collapse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28%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262 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009081"/>
                  </a:ext>
                </a:extLst>
              </a:tr>
              <a:tr h="4004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Age at admission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Mean 81.2 (SD=8.6)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223699"/>
                  </a:ext>
                </a:extLst>
              </a:tr>
              <a:tr h="4004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Length</a:t>
                      </a:r>
                      <a:r>
                        <a:rPr lang="en-IE" sz="18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of hospital stay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7 days (IQR 2-17)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183384"/>
                  </a:ext>
                </a:extLst>
              </a:tr>
              <a:tr h="2227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Number of different</a:t>
                      </a:r>
                      <a:r>
                        <a:rPr lang="en-US" sz="1800" b="1" baseline="0" dirty="0" smtClean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meds</a:t>
                      </a:r>
                      <a:r>
                        <a:rPr lang="en-US" sz="1800" b="1" baseline="0" dirty="0" smtClean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 script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442760"/>
                  </a:ext>
                </a:extLst>
              </a:tr>
              <a:tr h="129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baseline="0" dirty="0" smtClean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Pre </a:t>
                      </a:r>
                      <a:r>
                        <a:rPr lang="en-US" sz="1800" b="0" baseline="0" dirty="0" err="1" smtClean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hospitalisation</a:t>
                      </a:r>
                      <a:endParaRPr lang="en-US" sz="18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Mean 4.8 (SD=2.6)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257103"/>
                  </a:ext>
                </a:extLst>
              </a:tr>
              <a:tr h="1678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baseline="0" dirty="0" smtClean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Post </a:t>
                      </a:r>
                      <a:r>
                        <a:rPr lang="en-US" sz="1800" b="0" baseline="0" dirty="0" err="1" smtClean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hospitalisation</a:t>
                      </a:r>
                      <a:endParaRPr lang="en-US" sz="18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Mean 5.5 (SD=2.9) 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379836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0" y="0"/>
            <a:ext cx="7524326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A5004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A50044"/>
                </a:solidFill>
                <a:latin typeface="Constantia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A50044"/>
                </a:solidFill>
                <a:latin typeface="Constantia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A50044"/>
                </a:solidFill>
                <a:latin typeface="Constantia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A50044"/>
                </a:solidFill>
                <a:latin typeface="Constantia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A50044"/>
                </a:solidFill>
                <a:latin typeface="Constantia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A50044"/>
                </a:solidFill>
                <a:latin typeface="Constantia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A50044"/>
                </a:solidFill>
                <a:latin typeface="Constantia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A50044"/>
                </a:solidFill>
                <a:latin typeface="Constantia" pitchFamily="18" charset="0"/>
                <a:cs typeface="Arial" charset="0"/>
              </a:defRPr>
            </a:lvl9pPr>
          </a:lstStyle>
          <a:p>
            <a:r>
              <a:rPr lang="en-IE" sz="40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32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402202"/>
              </p:ext>
            </p:extLst>
          </p:nvPr>
        </p:nvGraphicFramePr>
        <p:xfrm>
          <a:off x="212738" y="1479665"/>
          <a:ext cx="8857227" cy="4114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7054">
                  <a:extLst>
                    <a:ext uri="{9D8B030D-6E8A-4147-A177-3AD203B41FA5}">
                      <a16:colId xmlns:a16="http://schemas.microsoft.com/office/drawing/2014/main" val="83822128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666508766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031342900"/>
                    </a:ext>
                  </a:extLst>
                </a:gridCol>
                <a:gridCol w="2049693">
                  <a:extLst>
                    <a:ext uri="{9D8B030D-6E8A-4147-A177-3AD203B41FA5}">
                      <a16:colId xmlns:a16="http://schemas.microsoft.com/office/drawing/2014/main" val="2065416025"/>
                    </a:ext>
                  </a:extLst>
                </a:gridCol>
              </a:tblGrid>
              <a:tr h="576064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Medication Prescription Pre and Post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Hospitalisation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(n=927)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01065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Medication grouping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Hospitalisation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(%)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Hospitalisation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(%)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McNemar’s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Test)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428074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50044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Vitamin D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342 (37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478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52%)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0541760"/>
                  </a:ext>
                </a:extLst>
              </a:tr>
              <a:tr h="365159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50044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Sedatives 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369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(40%)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421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(45%)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217529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A50044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Benzodiazepines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23%)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777714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A50044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Z-drugs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(18%)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(22%)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4520242"/>
                  </a:ext>
                </a:extLst>
              </a:tr>
              <a:tr h="615664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A50044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Neuroleptics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(12%)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 (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7475993"/>
                  </a:ext>
                </a:extLst>
              </a:tr>
              <a:tr h="469392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50044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Vasodilators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498 (54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503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(54%)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5340924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7703592" cy="1412875"/>
          </a:xfrm>
        </p:spPr>
        <p:txBody>
          <a:bodyPr/>
          <a:lstStyle/>
          <a:p>
            <a:r>
              <a:rPr lang="en-I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227287" y="3346796"/>
            <a:ext cx="8832181" cy="442244"/>
          </a:xfrm>
          <a:prstGeom prst="frame">
            <a:avLst>
              <a:gd name="adj1" fmla="val 11164"/>
            </a:avLst>
          </a:prstGeom>
          <a:solidFill>
            <a:srgbClr val="A50044"/>
          </a:solidFill>
          <a:ln>
            <a:solidFill>
              <a:srgbClr val="A500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217049" y="2780928"/>
            <a:ext cx="8819447" cy="432048"/>
          </a:xfrm>
          <a:prstGeom prst="frame">
            <a:avLst>
              <a:gd name="adj1" fmla="val 7338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237784" y="4085156"/>
            <a:ext cx="8832181" cy="856012"/>
          </a:xfrm>
          <a:prstGeom prst="frame">
            <a:avLst>
              <a:gd name="adj1" fmla="val 7723"/>
            </a:avLst>
          </a:prstGeom>
          <a:solidFill>
            <a:srgbClr val="A50044"/>
          </a:solidFill>
          <a:ln>
            <a:solidFill>
              <a:srgbClr val="A500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01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" y="106919"/>
            <a:ext cx="7164286" cy="1412875"/>
          </a:xfrm>
        </p:spPr>
        <p:txBody>
          <a:bodyPr/>
          <a:lstStyle/>
          <a:p>
            <a:r>
              <a:rPr lang="en-US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 - Time period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8900" y="1795485"/>
            <a:ext cx="2437975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IE" sz="1600" dirty="0" smtClean="0"/>
              <a:t>1. Vitamin D Prescription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51803" y="3326596"/>
            <a:ext cx="267650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IE" sz="1600" dirty="0" smtClean="0"/>
              <a:t>3a. Vasodilator Prescription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47267" y="2556037"/>
            <a:ext cx="2350323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IE" sz="1600" dirty="0" smtClean="0"/>
              <a:t>2. Sedative Prescription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86460" y="3856393"/>
            <a:ext cx="2741844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45720" rIns="45720" rtlCol="0">
            <a:spAutoFit/>
          </a:bodyPr>
          <a:lstStyle/>
          <a:p>
            <a:pPr algn="r"/>
            <a:r>
              <a:rPr lang="en-IE" sz="1600" dirty="0" smtClean="0"/>
              <a:t>3b. Vasodilator Prescription in “Syncope” subgroup (n=262)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42" t="11809" r="18083" b="22007"/>
          <a:stretch/>
        </p:blipFill>
        <p:spPr>
          <a:xfrm>
            <a:off x="3028304" y="1495245"/>
            <a:ext cx="5560944" cy="35526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41123" y="5065439"/>
            <a:ext cx="1903085" cy="307777"/>
          </a:xfrm>
          <a:prstGeom prst="rect">
            <a:avLst/>
          </a:prstGeom>
          <a:solidFill>
            <a:srgbClr val="EFFBC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IE" sz="1400" b="1" dirty="0" smtClean="0"/>
              <a:t>Post Hospitalisation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39752" y="5065439"/>
            <a:ext cx="1805302" cy="307777"/>
          </a:xfrm>
          <a:prstGeom prst="rect">
            <a:avLst/>
          </a:prstGeom>
          <a:solidFill>
            <a:srgbClr val="EFFBC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IE" sz="1400" b="1" dirty="0" smtClean="0"/>
              <a:t>Pre Hospitalisation</a:t>
            </a:r>
            <a:endParaRPr lang="en-US" sz="14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3968" y="4719424"/>
            <a:ext cx="0" cy="365760"/>
          </a:xfrm>
          <a:prstGeom prst="line">
            <a:avLst/>
          </a:prstGeom>
          <a:ln w="38100">
            <a:solidFill>
              <a:srgbClr val="042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9512" y="5360846"/>
            <a:ext cx="879219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Adjustments made for: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Age, Sex, Health cover, No.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prescription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records, number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medications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prescription,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Length of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observation, other </a:t>
            </a:r>
            <a:r>
              <a:rPr lang="en-US" sz="1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hospitalisations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IE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Hospital,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(and for n=927, Admission diagnosis). </a:t>
            </a:r>
            <a:r>
              <a:rPr lang="en-IE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IE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lustering at GP practice level</a:t>
            </a:r>
          </a:p>
        </p:txBody>
      </p:sp>
      <p:sp>
        <p:nvSpPr>
          <p:cNvPr id="13" name="Frame 12"/>
          <p:cNvSpPr/>
          <p:nvPr/>
        </p:nvSpPr>
        <p:spPr>
          <a:xfrm>
            <a:off x="4355976" y="1723448"/>
            <a:ext cx="2736304" cy="625432"/>
          </a:xfrm>
          <a:prstGeom prst="frame">
            <a:avLst>
              <a:gd name="adj1" fmla="val 687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ame 15"/>
          <p:cNvSpPr/>
          <p:nvPr/>
        </p:nvSpPr>
        <p:spPr>
          <a:xfrm>
            <a:off x="4145054" y="2417253"/>
            <a:ext cx="714978" cy="625432"/>
          </a:xfrm>
          <a:prstGeom prst="frame">
            <a:avLst>
              <a:gd name="adj1" fmla="val 687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447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 animBg="1"/>
      <p:bldP spid="13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814935"/>
              </p:ext>
            </p:extLst>
          </p:nvPr>
        </p:nvGraphicFramePr>
        <p:xfrm>
          <a:off x="251520" y="1543723"/>
          <a:ext cx="8352927" cy="1118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339355232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61272584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7185389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520586720"/>
                    </a:ext>
                  </a:extLst>
                </a:gridCol>
                <a:gridCol w="1800199">
                  <a:extLst>
                    <a:ext uri="{9D8B030D-6E8A-4147-A177-3AD203B41FA5}">
                      <a16:colId xmlns:a16="http://schemas.microsoft.com/office/drawing/2014/main" val="281140844"/>
                    </a:ext>
                  </a:extLst>
                </a:gridCol>
              </a:tblGrid>
              <a:tr h="38732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vitamin D prior to hospital admission </a:t>
                      </a:r>
                      <a:endParaRPr lang="en-IE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n=342)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on vitamin D prior to hospital admission (n=585)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182197"/>
                  </a:ext>
                </a:extLst>
              </a:tr>
              <a:tr h="356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Prescription continued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Prescription not continued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 initiation of prescription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476" marR="68476" marT="951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initiation of prescription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476" marR="68476" marT="951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544637"/>
                  </a:ext>
                </a:extLst>
              </a:tr>
              <a:tr h="356129">
                <a:tc>
                  <a:txBody>
                    <a:bodyPr/>
                    <a:lstStyle/>
                    <a:p>
                      <a:pPr algn="ctr"/>
                      <a:r>
                        <a:rPr lang="en-I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88%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12%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30%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70%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21651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164" y="116632"/>
            <a:ext cx="7703592" cy="1412875"/>
          </a:xfrm>
        </p:spPr>
        <p:txBody>
          <a:bodyPr/>
          <a:lstStyle/>
          <a:p>
            <a:r>
              <a:rPr lang="en-I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Results –Vitamin D</a:t>
            </a:r>
            <a:br>
              <a:rPr lang="en-I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865" y="3208514"/>
            <a:ext cx="3363095" cy="24114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9009" y="2632965"/>
            <a:ext cx="3858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600" b="1" dirty="0" smtClean="0">
                <a:solidFill>
                  <a:srgbClr val="A50044"/>
                </a:solidFill>
              </a:rPr>
              <a:t>Factors associated with continuation </a:t>
            </a:r>
          </a:p>
          <a:p>
            <a:pPr algn="ctr"/>
            <a:r>
              <a:rPr lang="en-IE" sz="1600" b="1" dirty="0" smtClean="0">
                <a:solidFill>
                  <a:srgbClr val="A50044"/>
                </a:solidFill>
              </a:rPr>
              <a:t>of Vitamin D</a:t>
            </a:r>
            <a:endParaRPr lang="en-US" sz="1600" b="1" dirty="0">
              <a:solidFill>
                <a:srgbClr val="A5004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7145" y="2632965"/>
            <a:ext cx="39998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600" b="1" dirty="0" smtClean="0">
                <a:solidFill>
                  <a:srgbClr val="A50044"/>
                </a:solidFill>
              </a:rPr>
              <a:t>Factors associated with new initiation </a:t>
            </a:r>
          </a:p>
          <a:p>
            <a:pPr algn="ctr"/>
            <a:r>
              <a:rPr lang="en-IE" sz="1600" b="1" dirty="0" smtClean="0">
                <a:solidFill>
                  <a:srgbClr val="A50044"/>
                </a:solidFill>
              </a:rPr>
              <a:t>of Vitamin D</a:t>
            </a:r>
            <a:endParaRPr lang="en-US" sz="1600" b="1" dirty="0">
              <a:solidFill>
                <a:srgbClr val="A50044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3595" y="3238975"/>
            <a:ext cx="3366911" cy="241130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32040" y="3952188"/>
            <a:ext cx="9140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Diagnosis*</a:t>
            </a:r>
            <a:endParaRPr lang="en-US" sz="1100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445544" y="3993636"/>
            <a:ext cx="9140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Diagnosis*</a:t>
            </a:r>
            <a:endParaRPr lang="en-US" sz="1100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2915816" y="5680212"/>
            <a:ext cx="40324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*Fall without fracture or syncope= reference category</a:t>
            </a:r>
            <a:endParaRPr lang="en-US" sz="1200" dirty="0"/>
          </a:p>
        </p:txBody>
      </p:sp>
      <p:sp>
        <p:nvSpPr>
          <p:cNvPr id="16" name="Frame 15"/>
          <p:cNvSpPr/>
          <p:nvPr/>
        </p:nvSpPr>
        <p:spPr>
          <a:xfrm>
            <a:off x="6447804" y="4237529"/>
            <a:ext cx="1364556" cy="415607"/>
          </a:xfrm>
          <a:prstGeom prst="fram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Frame 16"/>
          <p:cNvSpPr/>
          <p:nvPr/>
        </p:nvSpPr>
        <p:spPr>
          <a:xfrm>
            <a:off x="5163795" y="2305038"/>
            <a:ext cx="1364556" cy="415607"/>
          </a:xfrm>
          <a:prstGeom prst="fram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39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4822" y="3154959"/>
            <a:ext cx="3359710" cy="25909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53" y="3204243"/>
            <a:ext cx="3096821" cy="2463693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157315"/>
              </p:ext>
            </p:extLst>
          </p:nvPr>
        </p:nvGraphicFramePr>
        <p:xfrm>
          <a:off x="251520" y="1543723"/>
          <a:ext cx="8352927" cy="1118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339355232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61272584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7185389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520586720"/>
                    </a:ext>
                  </a:extLst>
                </a:gridCol>
                <a:gridCol w="1800199">
                  <a:extLst>
                    <a:ext uri="{9D8B030D-6E8A-4147-A177-3AD203B41FA5}">
                      <a16:colId xmlns:a16="http://schemas.microsoft.com/office/drawing/2014/main" val="281140844"/>
                    </a:ext>
                  </a:extLst>
                </a:gridCol>
              </a:tblGrid>
              <a:tr h="38732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sedatives prior to hospital admission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(n=369)</a:t>
                      </a:r>
                      <a:endParaRPr lang="en-IE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on sedatives prior to hospital admission (n=558)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182197"/>
                  </a:ext>
                </a:extLst>
              </a:tr>
              <a:tr h="356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Prescription continued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Prescription not continued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 initiation of prescription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476" marR="68476" marT="951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initiation of prescription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476" marR="68476" marT="951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544637"/>
                  </a:ext>
                </a:extLst>
              </a:tr>
              <a:tr h="356129">
                <a:tc>
                  <a:txBody>
                    <a:bodyPr/>
                    <a:lstStyle/>
                    <a:p>
                      <a:pPr algn="ctr"/>
                      <a:r>
                        <a:rPr lang="en-I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84%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16%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20%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476" marR="68476" marT="951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80%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476" marR="68476" marT="951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21651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164" y="116632"/>
            <a:ext cx="7703592" cy="1412875"/>
          </a:xfrm>
        </p:spPr>
        <p:txBody>
          <a:bodyPr/>
          <a:lstStyle/>
          <a:p>
            <a:r>
              <a:rPr lang="en-IE" sz="4000" b="1" dirty="0">
                <a:latin typeface="Arial" panose="020B0604020202020204" pitchFamily="34" charset="0"/>
                <a:cs typeface="Arial" panose="020B0604020202020204" pitchFamily="34" charset="0"/>
              </a:rPr>
              <a:t>Results – Sedatives</a:t>
            </a:r>
            <a:r>
              <a:rPr lang="en-I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009" y="2632965"/>
            <a:ext cx="3858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600" b="1" dirty="0" smtClean="0">
                <a:solidFill>
                  <a:srgbClr val="A50044"/>
                </a:solidFill>
              </a:rPr>
              <a:t>Factors associated with continuation </a:t>
            </a:r>
          </a:p>
          <a:p>
            <a:pPr algn="ctr"/>
            <a:r>
              <a:rPr lang="en-IE" sz="1600" b="1" dirty="0" smtClean="0">
                <a:solidFill>
                  <a:srgbClr val="A50044"/>
                </a:solidFill>
              </a:rPr>
              <a:t>of Sedatives</a:t>
            </a:r>
            <a:endParaRPr lang="en-US" sz="1600" b="1" dirty="0">
              <a:solidFill>
                <a:srgbClr val="A5004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7145" y="2632965"/>
            <a:ext cx="39998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600" b="1" dirty="0" smtClean="0">
                <a:solidFill>
                  <a:srgbClr val="A50044"/>
                </a:solidFill>
              </a:rPr>
              <a:t>Factors associated with new initiation </a:t>
            </a:r>
          </a:p>
          <a:p>
            <a:pPr algn="ctr"/>
            <a:r>
              <a:rPr lang="en-IE" sz="1600" b="1" dirty="0" smtClean="0">
                <a:solidFill>
                  <a:srgbClr val="A50044"/>
                </a:solidFill>
              </a:rPr>
              <a:t>of Sedatives</a:t>
            </a:r>
            <a:endParaRPr lang="en-US" sz="1600" b="1" dirty="0">
              <a:solidFill>
                <a:srgbClr val="A50044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82352" y="4063526"/>
            <a:ext cx="9140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Diagnosis*</a:t>
            </a:r>
            <a:endParaRPr lang="en-US" sz="1100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474777" y="4050410"/>
            <a:ext cx="9140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Diagnosis*</a:t>
            </a:r>
            <a:endParaRPr lang="en-US" sz="1100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3523144" y="5767361"/>
            <a:ext cx="40324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*Fall without fracture or syncope= reference category</a:t>
            </a:r>
            <a:endParaRPr lang="en-US" sz="1200" dirty="0"/>
          </a:p>
        </p:txBody>
      </p:sp>
      <p:sp>
        <p:nvSpPr>
          <p:cNvPr id="17" name="Frame 16"/>
          <p:cNvSpPr/>
          <p:nvPr/>
        </p:nvSpPr>
        <p:spPr>
          <a:xfrm>
            <a:off x="5114822" y="2329041"/>
            <a:ext cx="1364556" cy="347622"/>
          </a:xfrm>
          <a:prstGeom prst="fram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ame 17"/>
          <p:cNvSpPr/>
          <p:nvPr/>
        </p:nvSpPr>
        <p:spPr>
          <a:xfrm>
            <a:off x="2503600" y="2285343"/>
            <a:ext cx="1364556" cy="347622"/>
          </a:xfrm>
          <a:prstGeom prst="fram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47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4266" y="3140968"/>
            <a:ext cx="3305569" cy="26876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85" y="3165774"/>
            <a:ext cx="3179253" cy="2601206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567662"/>
              </p:ext>
            </p:extLst>
          </p:nvPr>
        </p:nvGraphicFramePr>
        <p:xfrm>
          <a:off x="274042" y="1509486"/>
          <a:ext cx="8352927" cy="1118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339355232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61272584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7185389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520586720"/>
                    </a:ext>
                  </a:extLst>
                </a:gridCol>
                <a:gridCol w="1800199">
                  <a:extLst>
                    <a:ext uri="{9D8B030D-6E8A-4147-A177-3AD203B41FA5}">
                      <a16:colId xmlns:a16="http://schemas.microsoft.com/office/drawing/2014/main" val="281140844"/>
                    </a:ext>
                  </a:extLst>
                </a:gridCol>
              </a:tblGrid>
              <a:tr h="38732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vasodilators prior to hospital admission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(n=498)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on vasodilators prior to hospital admission (n=429)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182197"/>
                  </a:ext>
                </a:extLst>
              </a:tr>
              <a:tr h="356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Prescription continued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Prescription not continued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 initiation of prescription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476" marR="68476" marT="951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initiation of prescription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476" marR="68476" marT="951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544637"/>
                  </a:ext>
                </a:extLst>
              </a:tr>
              <a:tr h="356129">
                <a:tc>
                  <a:txBody>
                    <a:bodyPr/>
                    <a:lstStyle/>
                    <a:p>
                      <a:pPr algn="ctr"/>
                      <a:r>
                        <a:rPr lang="en-I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84%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16%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20%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80%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21651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164" y="116632"/>
            <a:ext cx="7703592" cy="1412875"/>
          </a:xfrm>
        </p:spPr>
        <p:txBody>
          <a:bodyPr/>
          <a:lstStyle/>
          <a:p>
            <a:r>
              <a:rPr lang="en-IE" sz="4000" b="1" dirty="0">
                <a:latin typeface="Arial" panose="020B0604020202020204" pitchFamily="34" charset="0"/>
                <a:cs typeface="Arial" panose="020B0604020202020204" pitchFamily="34" charset="0"/>
              </a:rPr>
              <a:t>Results – Vasodilators</a:t>
            </a:r>
            <a:r>
              <a:rPr lang="en-I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009" y="2632965"/>
            <a:ext cx="3858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600" b="1" dirty="0" smtClean="0">
                <a:solidFill>
                  <a:srgbClr val="A50044"/>
                </a:solidFill>
              </a:rPr>
              <a:t>Factors associated with continuation </a:t>
            </a:r>
          </a:p>
          <a:p>
            <a:pPr algn="ctr"/>
            <a:r>
              <a:rPr lang="en-IE" sz="1600" b="1" dirty="0">
                <a:solidFill>
                  <a:srgbClr val="A50044"/>
                </a:solidFill>
              </a:rPr>
              <a:t>of Vasodilators</a:t>
            </a:r>
            <a:endParaRPr lang="en-US" sz="1600" b="1" dirty="0">
              <a:solidFill>
                <a:srgbClr val="A5004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7145" y="2628201"/>
            <a:ext cx="39998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600" b="1" dirty="0" smtClean="0">
                <a:solidFill>
                  <a:srgbClr val="A50044"/>
                </a:solidFill>
              </a:rPr>
              <a:t>Factors associated with new initiation </a:t>
            </a:r>
          </a:p>
          <a:p>
            <a:pPr algn="ctr"/>
            <a:r>
              <a:rPr lang="en-IE" sz="1600" b="1" dirty="0">
                <a:solidFill>
                  <a:srgbClr val="A50044"/>
                </a:solidFill>
              </a:rPr>
              <a:t>of Vasodilators</a:t>
            </a:r>
            <a:endParaRPr lang="en-US" sz="1600" b="1" dirty="0">
              <a:solidFill>
                <a:srgbClr val="A50044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29949" y="4117596"/>
            <a:ext cx="9140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Diagnosis*</a:t>
            </a:r>
            <a:endParaRPr lang="en-US" sz="1100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827584" y="4059588"/>
            <a:ext cx="9140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Diagnosis*</a:t>
            </a:r>
            <a:endParaRPr lang="en-US" sz="1100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3491880" y="5733256"/>
            <a:ext cx="40324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*Fall without fracture or syncope= reference category</a:t>
            </a:r>
            <a:endParaRPr lang="en-US" sz="1200" dirty="0"/>
          </a:p>
        </p:txBody>
      </p:sp>
      <p:sp>
        <p:nvSpPr>
          <p:cNvPr id="17" name="Frame 16"/>
          <p:cNvSpPr/>
          <p:nvPr/>
        </p:nvSpPr>
        <p:spPr>
          <a:xfrm>
            <a:off x="5114822" y="2289290"/>
            <a:ext cx="1364556" cy="347622"/>
          </a:xfrm>
          <a:prstGeom prst="fram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ame 17"/>
          <p:cNvSpPr/>
          <p:nvPr/>
        </p:nvSpPr>
        <p:spPr>
          <a:xfrm>
            <a:off x="2503600" y="2245592"/>
            <a:ext cx="1364556" cy="347622"/>
          </a:xfrm>
          <a:prstGeom prst="fram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ame 18"/>
          <p:cNvSpPr/>
          <p:nvPr/>
        </p:nvSpPr>
        <p:spPr>
          <a:xfrm>
            <a:off x="2098382" y="4725144"/>
            <a:ext cx="1729155" cy="432048"/>
          </a:xfrm>
          <a:prstGeom prst="fram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00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 animBg="1"/>
      <p:bldP spid="17" grpId="0" animBg="1"/>
      <p:bldP spid="18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639872"/>
              </p:ext>
            </p:extLst>
          </p:nvPr>
        </p:nvGraphicFramePr>
        <p:xfrm>
          <a:off x="191277" y="1719181"/>
          <a:ext cx="8640960" cy="39278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4279">
                  <a:extLst>
                    <a:ext uri="{9D8B030D-6E8A-4147-A177-3AD203B41FA5}">
                      <a16:colId xmlns:a16="http://schemas.microsoft.com/office/drawing/2014/main" val="3083077842"/>
                    </a:ext>
                  </a:extLst>
                </a:gridCol>
                <a:gridCol w="1253992">
                  <a:extLst>
                    <a:ext uri="{9D8B030D-6E8A-4147-A177-3AD203B41FA5}">
                      <a16:colId xmlns:a16="http://schemas.microsoft.com/office/drawing/2014/main" val="388808048"/>
                    </a:ext>
                  </a:extLst>
                </a:gridCol>
                <a:gridCol w="1716428">
                  <a:extLst>
                    <a:ext uri="{9D8B030D-6E8A-4147-A177-3AD203B41FA5}">
                      <a16:colId xmlns:a16="http://schemas.microsoft.com/office/drawing/2014/main" val="120464191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909719416"/>
                    </a:ext>
                  </a:extLst>
                </a:gridCol>
                <a:gridCol w="227788">
                  <a:extLst>
                    <a:ext uri="{9D8B030D-6E8A-4147-A177-3AD203B41FA5}">
                      <a16:colId xmlns:a16="http://schemas.microsoft.com/office/drawing/2014/main" val="3210938227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val="2515751415"/>
                    </a:ext>
                  </a:extLst>
                </a:gridCol>
              </a:tblGrid>
              <a:tr h="60302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b="1" u="sng" kern="0" dirty="0" smtClean="0">
                          <a:solidFill>
                            <a:srgbClr val="A500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Modification</a:t>
                      </a:r>
                      <a:r>
                        <a:rPr lang="en-IE" sz="1600" b="1" kern="0" dirty="0" smtClean="0">
                          <a:solidFill>
                            <a:srgbClr val="A500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PIP Post Hospitalisation according to </a:t>
                      </a:r>
                      <a:r>
                        <a:rPr lang="en-IE" sz="1600" b="1" u="sng" kern="0" dirty="0" smtClean="0">
                          <a:solidFill>
                            <a:srgbClr val="A500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Prescription Source</a:t>
                      </a:r>
                      <a:endParaRPr lang="en-US" sz="1600" b="1" kern="0" dirty="0" smtClean="0">
                        <a:solidFill>
                          <a:srgbClr val="A5004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216593"/>
                  </a:ext>
                </a:extLst>
              </a:tr>
              <a:tr h="856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Medication Group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on medication at baseline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Medication</a:t>
                      </a:r>
                      <a:r>
                        <a:rPr lang="en-US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n-IE" sz="1400" b="1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either</a:t>
                      </a:r>
                      <a:r>
                        <a:rPr lang="en-IE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source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Medication</a:t>
                      </a:r>
                      <a:r>
                        <a:rPr lang="en-US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Discharge Summary </a:t>
                      </a:r>
                      <a:endParaRPr lang="en-US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Medication</a:t>
                      </a:r>
                      <a:r>
                        <a:rPr lang="en-US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 Prescription Records</a:t>
                      </a:r>
                      <a:endParaRPr lang="en-US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303186198"/>
                  </a:ext>
                </a:extLst>
              </a:tr>
              <a:tr h="3104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Vitamin D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r>
                        <a:rPr lang="en-I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423 </a:t>
                      </a: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(35%)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r>
                        <a:rPr lang="en-I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423 </a:t>
                      </a: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(21%)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  <a:r>
                        <a:rPr lang="en-I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423 </a:t>
                      </a: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(31%)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6036676"/>
                  </a:ext>
                </a:extLst>
              </a:tr>
              <a:tr h="3104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Sedatives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237</a:t>
                      </a:r>
                      <a:r>
                        <a:rPr lang="en-I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278 </a:t>
                      </a: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(85%)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r>
                        <a:rPr lang="en-I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278 </a:t>
                      </a: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(47%)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</a:t>
                      </a:r>
                      <a:r>
                        <a:rPr lang="en-I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278 </a:t>
                      </a: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(83%)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1299353"/>
                  </a:ext>
                </a:extLst>
              </a:tr>
              <a:tr h="3104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Vasodilators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332</a:t>
                      </a:r>
                      <a:r>
                        <a:rPr lang="en-I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374 </a:t>
                      </a: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(89%)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259</a:t>
                      </a:r>
                      <a:r>
                        <a:rPr lang="en-IE" sz="14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374 </a:t>
                      </a:r>
                      <a:r>
                        <a:rPr lang="en-IE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(69%)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308</a:t>
                      </a:r>
                      <a:r>
                        <a:rPr lang="en-I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374 </a:t>
                      </a: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(82%)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919039"/>
                  </a:ext>
                </a:extLst>
              </a:tr>
              <a:tr h="54814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b="1" u="sng" kern="0" noProof="0" dirty="0" smtClean="0">
                          <a:solidFill>
                            <a:srgbClr val="A5004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</a:t>
                      </a:r>
                      <a:r>
                        <a:rPr lang="en-IE" sz="1600" b="1" kern="0" noProof="0" dirty="0" smtClean="0">
                          <a:solidFill>
                            <a:srgbClr val="A5004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PIP Post Hospitalisation according to </a:t>
                      </a:r>
                      <a:r>
                        <a:rPr lang="en-IE" sz="1600" b="1" u="sng" kern="0" noProof="0" dirty="0" smtClean="0">
                          <a:solidFill>
                            <a:srgbClr val="A5004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Prescription Source</a:t>
                      </a:r>
                      <a:endParaRPr lang="en-US" sz="1600" b="1" u="sng" kern="0" noProof="0" dirty="0" smtClean="0">
                        <a:solidFill>
                          <a:srgbClr val="A5004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261411"/>
                  </a:ext>
                </a:extLst>
              </a:tr>
              <a:tr h="3104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Vitamin 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</a:t>
                      </a:r>
                      <a:r>
                        <a:rPr lang="en-I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266 </a:t>
                      </a: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(91%)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  <a:r>
                        <a:rPr lang="en-I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266 </a:t>
                      </a: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(65%)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</a:t>
                      </a:r>
                      <a:r>
                        <a:rPr lang="en-I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266 </a:t>
                      </a: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(89%)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697059"/>
                  </a:ext>
                </a:extLst>
              </a:tr>
              <a:tr h="3104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Sedatives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r>
                        <a:rPr lang="en-I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411 </a:t>
                      </a: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(22%)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I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411 </a:t>
                      </a: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r>
                        <a:rPr lang="en-I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411 </a:t>
                      </a: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(19%)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4745772"/>
                  </a:ext>
                </a:extLst>
              </a:tr>
              <a:tr h="3104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Vasodilators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r>
                        <a:rPr lang="en-I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315 </a:t>
                      </a: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(23%)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r>
                        <a:rPr lang="en-I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315 </a:t>
                      </a: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(15%)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I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52/ 315 </a:t>
                      </a: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(17%)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54594282"/>
                  </a:ext>
                </a:extLst>
              </a:tr>
            </a:tbl>
          </a:graphicData>
        </a:graphic>
      </p:graphicFrame>
      <p:sp>
        <p:nvSpPr>
          <p:cNvPr id="4" name="Frame 3"/>
          <p:cNvSpPr/>
          <p:nvPr/>
        </p:nvSpPr>
        <p:spPr>
          <a:xfrm>
            <a:off x="4355976" y="3181011"/>
            <a:ext cx="4439782" cy="319997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5050681" y="3519292"/>
            <a:ext cx="1525186" cy="629788"/>
          </a:xfrm>
          <a:prstGeom prst="frame">
            <a:avLst>
              <a:gd name="adj1" fmla="val 892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7418700" y="3519292"/>
            <a:ext cx="1392741" cy="643638"/>
          </a:xfrm>
          <a:prstGeom prst="frame">
            <a:avLst>
              <a:gd name="adj1" fmla="val 892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rot="10800000">
            <a:off x="6994749" y="3566065"/>
            <a:ext cx="360040" cy="504056"/>
          </a:xfrm>
          <a:prstGeom prst="downArrow">
            <a:avLst/>
          </a:prstGeom>
          <a:solidFill>
            <a:schemeClr val="accent2"/>
          </a:solidFill>
          <a:ln>
            <a:solidFill>
              <a:srgbClr val="042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ame 7"/>
          <p:cNvSpPr/>
          <p:nvPr/>
        </p:nvSpPr>
        <p:spPr>
          <a:xfrm>
            <a:off x="5394504" y="5029890"/>
            <a:ext cx="1367098" cy="299256"/>
          </a:xfrm>
          <a:prstGeom prst="frame">
            <a:avLst>
              <a:gd name="adj1" fmla="val 892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7516351" y="5016152"/>
            <a:ext cx="1295090" cy="299257"/>
          </a:xfrm>
          <a:prstGeom prst="frame">
            <a:avLst>
              <a:gd name="adj1" fmla="val 892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10800000">
            <a:off x="7176607" y="5000066"/>
            <a:ext cx="242093" cy="222534"/>
          </a:xfrm>
          <a:prstGeom prst="downArrow">
            <a:avLst/>
          </a:prstGeom>
          <a:solidFill>
            <a:schemeClr val="accent2"/>
          </a:solidFill>
          <a:ln>
            <a:solidFill>
              <a:srgbClr val="042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7703592" cy="1412875"/>
          </a:xfrm>
        </p:spPr>
        <p:txBody>
          <a:bodyPr/>
          <a:lstStyle/>
          <a:p>
            <a:r>
              <a:rPr lang="en-I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br>
              <a:rPr lang="en-I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E" b="1" dirty="0">
                <a:latin typeface="Arial" panose="020B0604020202020204" pitchFamily="34" charset="0"/>
                <a:cs typeface="Arial" panose="020B0604020202020204" pitchFamily="34" charset="0"/>
              </a:rPr>
              <a:t>Secondary </a:t>
            </a:r>
            <a:r>
              <a:rPr lang="en-IE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Analysis (n=689)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40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8064896" cy="112484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Declaration of Conflicts of Interest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2996952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Aft>
                <a:spcPts val="2400"/>
              </a:spcAft>
              <a:buClr>
                <a:srgbClr val="A50044"/>
              </a:buClr>
            </a:pPr>
            <a:r>
              <a:rPr lang="en-IE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authors declare no conflicts of interest</a:t>
            </a:r>
            <a:endParaRPr lang="en-US" altLang="en-US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850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7" y="0"/>
            <a:ext cx="4860032" cy="1340768"/>
          </a:xfrm>
        </p:spPr>
        <p:txBody>
          <a:bodyPr>
            <a:noAutofit/>
          </a:bodyPr>
          <a:lstStyle/>
          <a:p>
            <a:r>
              <a:rPr lang="en-IE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E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E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E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r>
              <a:rPr lang="en-IE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E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556792"/>
            <a:ext cx="87129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8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Prescription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sedative medications is prevalent in older adults and increases after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hospitalisation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a fall event. This contrasts with the advice of prescribing guidelines. </a:t>
            </a:r>
          </a:p>
          <a:p>
            <a:pPr marL="285750" indent="-285750">
              <a:spcAft>
                <a:spcPts val="18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initiation of vitamin D was also frequent after a fall-related admission</a:t>
            </a:r>
          </a:p>
          <a:p>
            <a:pPr marL="285750" indent="-285750">
              <a:spcAft>
                <a:spcPts val="18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initiation of sedatives was not found to be associated with demographic factors or type of fall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experienced</a:t>
            </a:r>
          </a:p>
          <a:p>
            <a:pPr marL="285750" indent="-285750">
              <a:spcAft>
                <a:spcPts val="18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New initiation of sedatives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not confined to secondary care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8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Future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studies should investigate why new initiation of falls-related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PIP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may occur in this population to inform and improve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deprescribing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586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I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08912" cy="4321175"/>
          </a:xfrm>
        </p:spPr>
        <p:txBody>
          <a:bodyPr/>
          <a:lstStyle/>
          <a:p>
            <a:pPr>
              <a:spcAft>
                <a:spcPts val="3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IE" sz="2000" dirty="0">
                <a:latin typeface="Arial" panose="020B0604020202020204" pitchFamily="34" charset="0"/>
                <a:cs typeface="Arial" panose="020B0604020202020204" pitchFamily="34" charset="0"/>
              </a:rPr>
              <a:t>Evidence for </a:t>
            </a:r>
            <a:r>
              <a:rPr lang="en-IE" sz="2000" u="sng" dirty="0">
                <a:latin typeface="Arial" panose="020B0604020202020204" pitchFamily="34" charset="0"/>
                <a:cs typeface="Arial" panose="020B0604020202020204" pitchFamily="34" charset="0"/>
              </a:rPr>
              <a:t>vitamin D </a:t>
            </a:r>
            <a:r>
              <a:rPr lang="en-IE" sz="2000" dirty="0">
                <a:latin typeface="Arial" panose="020B0604020202020204" pitchFamily="34" charset="0"/>
                <a:cs typeface="Arial" panose="020B0604020202020204" pitchFamily="34" charset="0"/>
              </a:rPr>
              <a:t>in those with deficiency only and </a:t>
            </a:r>
            <a:r>
              <a:rPr lang="en-IE" sz="2000" u="sng" dirty="0">
                <a:latin typeface="Arial" panose="020B0604020202020204" pitchFamily="34" charset="0"/>
                <a:cs typeface="Arial" panose="020B0604020202020204" pitchFamily="34" charset="0"/>
              </a:rPr>
              <a:t>adherence</a:t>
            </a:r>
            <a:r>
              <a:rPr lang="en-IE" sz="2000" dirty="0">
                <a:latin typeface="Arial" panose="020B0604020202020204" pitchFamily="34" charset="0"/>
                <a:cs typeface="Arial" panose="020B0604020202020204" pitchFamily="34" charset="0"/>
              </a:rPr>
              <a:t> can be problem </a:t>
            </a:r>
            <a:endParaRPr lang="en-I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I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Deprescribing</a:t>
            </a:r>
            <a:r>
              <a:rPr lang="en-I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E" sz="2000" dirty="0">
                <a:latin typeface="Arial" panose="020B0604020202020204" pitchFamily="34" charset="0"/>
                <a:cs typeface="Arial" panose="020B0604020202020204" pitchFamily="34" charset="0"/>
              </a:rPr>
              <a:t>of long-term sedatives </a:t>
            </a:r>
            <a:r>
              <a:rPr lang="en-I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very challenging - especially for insomnia</a:t>
            </a:r>
            <a:endParaRPr lang="en-I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I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Relationship </a:t>
            </a:r>
            <a:r>
              <a:rPr lang="en-IE" sz="2000" dirty="0">
                <a:latin typeface="Arial" panose="020B0604020202020204" pitchFamily="34" charset="0"/>
                <a:cs typeface="Arial" panose="020B0604020202020204" pitchFamily="34" charset="0"/>
              </a:rPr>
              <a:t>between cardiovascular medications and falls </a:t>
            </a:r>
            <a:r>
              <a:rPr lang="en-I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unclear </a:t>
            </a:r>
            <a:r>
              <a:rPr lang="en-IE" sz="2000" dirty="0">
                <a:latin typeface="Arial" panose="020B0604020202020204" pitchFamily="34" charset="0"/>
                <a:cs typeface="Arial" panose="020B0604020202020204" pitchFamily="34" charset="0"/>
              </a:rPr>
              <a:t>Syncope diagnosis not necessarily “persistent postural hypotension</a:t>
            </a:r>
            <a:r>
              <a:rPr lang="en-I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>
              <a:spcAft>
                <a:spcPts val="12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IE" sz="2000" dirty="0">
                <a:latin typeface="Arial" panose="020B0604020202020204" pitchFamily="34" charset="0"/>
                <a:cs typeface="Arial" panose="020B0604020202020204" pitchFamily="34" charset="0"/>
              </a:rPr>
              <a:t>Falls are </a:t>
            </a:r>
            <a:r>
              <a:rPr lang="en-IE" sz="2000" u="sng" dirty="0">
                <a:latin typeface="Arial" panose="020B0604020202020204" pitchFamily="34" charset="0"/>
                <a:cs typeface="Arial" panose="020B0604020202020204" pitchFamily="34" charset="0"/>
              </a:rPr>
              <a:t>multifactorial </a:t>
            </a:r>
            <a:r>
              <a:rPr lang="en-IE" sz="2000" dirty="0">
                <a:latin typeface="Arial" panose="020B0604020202020204" pitchFamily="34" charset="0"/>
                <a:cs typeface="Arial" panose="020B0604020202020204" pitchFamily="34" charset="0"/>
              </a:rPr>
              <a:t>and prevention requires </a:t>
            </a:r>
            <a:r>
              <a:rPr lang="en-IE" sz="2000" u="sng" dirty="0">
                <a:latin typeface="Arial" panose="020B0604020202020204" pitchFamily="34" charset="0"/>
                <a:cs typeface="Arial" panose="020B0604020202020204" pitchFamily="34" charset="0"/>
              </a:rPr>
              <a:t>co-ordinated</a:t>
            </a:r>
            <a:r>
              <a:rPr lang="en-IE" sz="2000" dirty="0">
                <a:latin typeface="Arial" panose="020B0604020202020204" pitchFamily="34" charset="0"/>
                <a:cs typeface="Arial" panose="020B0604020202020204" pitchFamily="34" charset="0"/>
              </a:rPr>
              <a:t> approach </a:t>
            </a:r>
            <a:endParaRPr lang="en-I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I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Limitations of study: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Clr>
                <a:srgbClr val="A50044"/>
              </a:buClr>
              <a:buNone/>
            </a:pPr>
            <a:r>
              <a:rPr lang="en-IE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Focus on STOPP/ START guidelines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Clr>
                <a:srgbClr val="A50044"/>
              </a:buClr>
              <a:buNone/>
            </a:pPr>
            <a:r>
              <a:rPr lang="en-IE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Reliant on routinely recorded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6E7B8BBB-7DCE-487E-824B-F8392C559BE9}" type="slidenum">
              <a:rPr lang="en-IE" smtClean="0"/>
              <a:t>21</a:t>
            </a:fld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808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96" y="3076"/>
            <a:ext cx="7092278" cy="1412875"/>
          </a:xfrm>
        </p:spPr>
        <p:txBody>
          <a:bodyPr/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Article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press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596" y="2204864"/>
            <a:ext cx="531142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Drugs &amp; </a:t>
            </a:r>
            <a:r>
              <a:rPr lang="en-US" sz="2400" b="1" dirty="0" smtClean="0"/>
              <a:t>Aging</a:t>
            </a:r>
          </a:p>
          <a:p>
            <a:endParaRPr lang="en-US" sz="2400" b="1" dirty="0"/>
          </a:p>
          <a:p>
            <a:r>
              <a:rPr lang="en-US" dirty="0" smtClean="0"/>
              <a:t>“</a:t>
            </a:r>
            <a:r>
              <a:rPr lang="en-US" dirty="0" smtClean="0"/>
              <a:t>MODIFICATION </a:t>
            </a:r>
            <a:r>
              <a:rPr lang="en-US" dirty="0"/>
              <a:t>OF POTENTIALLY INAPPROPRIATE PRESCRIBING FOLLOWING FALL-RELATED HOSPITALIZATIONS IN OLDER </a:t>
            </a:r>
            <a:r>
              <a:rPr lang="en-US" dirty="0" smtClean="0"/>
              <a:t>ADULTS”</a:t>
            </a:r>
            <a:endParaRPr lang="en-US" dirty="0"/>
          </a:p>
          <a:p>
            <a:endParaRPr lang="en-US" dirty="0"/>
          </a:p>
          <a:p>
            <a:r>
              <a:rPr lang="en-US" dirty="0"/>
              <a:t>DOI :10.1007/s40266-019-00646-z.</a:t>
            </a:r>
          </a:p>
        </p:txBody>
      </p:sp>
      <p:pic>
        <p:nvPicPr>
          <p:cNvPr id="1026" name="Picture 2" descr="Image result for drugs &amp;ag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955" y="1628800"/>
            <a:ext cx="2914650" cy="40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13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556792"/>
            <a:ext cx="8064896" cy="4248943"/>
          </a:xfrm>
        </p:spPr>
        <p:txBody>
          <a:bodyPr/>
          <a:lstStyle/>
          <a:p>
            <a:pPr>
              <a:spcAft>
                <a:spcPts val="24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Funding for this research from the Health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Research Board (HRB) through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HRB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Centre for Primary Care Research (grant no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HRC/2014/01) </a:t>
            </a:r>
          </a:p>
          <a:p>
            <a:pPr>
              <a:spcBef>
                <a:spcPts val="0"/>
              </a:spcBef>
              <a:spcAft>
                <a:spcPts val="30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Participating general practitioners and patients</a:t>
            </a: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maryewalsh@rcsi.ie</a:t>
            </a:r>
            <a:endParaRPr lang="en-I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Website: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www.hrbcentreprimarycare.ie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Twitter: @MaryWalsh14 @</a:t>
            </a:r>
            <a:r>
              <a:rPr lang="en-I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HRBPrimaryCare</a:t>
            </a:r>
            <a:endParaRPr lang="en-I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  <a:endParaRPr lang="en-I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6E7B8BBB-7DCE-487E-824B-F8392C559BE9}" type="slidenum">
              <a:rPr lang="en-IE" smtClean="0"/>
              <a:t>23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0888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940425" cy="1458438"/>
          </a:xfrm>
        </p:spPr>
        <p:txBody>
          <a:bodyPr/>
          <a:lstStyle/>
          <a:p>
            <a:r>
              <a:rPr lang="en-US" altLang="en-US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References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07504" y="1458438"/>
            <a:ext cx="892899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Aft>
                <a:spcPts val="800"/>
              </a:spcAft>
            </a:pPr>
            <a:r>
              <a:rPr lang="en-US" altLang="en-US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en-US" altLang="en-US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Groot 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DA, de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Vries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M,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Joling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KJ, van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Campen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JP,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Hugtenburg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JG, van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Marum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RJ, et al. Specifying ICD9, ICPC and ATC codes for the STOPP/START criteria: a multidisciplinary consensus panel. Age </a:t>
            </a:r>
            <a:r>
              <a:rPr lang="en-US" alt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ageing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altLang="en-US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2014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;43(6):</a:t>
            </a:r>
            <a:r>
              <a:rPr lang="en-US" alt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773-8</a:t>
            </a:r>
            <a:endParaRPr lang="en-US" alt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hangingPunct="0">
              <a:spcAft>
                <a:spcPts val="800"/>
              </a:spcAft>
            </a:pPr>
            <a:r>
              <a:rPr lang="en-US" altLang="en-US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Hill-Taylor</a:t>
            </a:r>
            <a:r>
              <a:rPr lang="en-US" alt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B, </a:t>
            </a:r>
            <a:r>
              <a:rPr lang="en-US" altLang="en-US" sz="1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Sketris</a:t>
            </a:r>
            <a:r>
              <a:rPr lang="en-US" alt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IS, Gardner DM, Thompson K. Concordance with a STOPP (Screening Tool of Older Persons' Potentially Inappropriate Prescriptions) Criterion in Nova Scotia, Canada: Benzodiazepine and </a:t>
            </a:r>
            <a:r>
              <a:rPr lang="en-US" altLang="en-US" sz="1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Zoplicone</a:t>
            </a:r>
            <a:r>
              <a:rPr lang="en-US" alt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Prescription Claims by Older Adults with Fall-related </a:t>
            </a:r>
            <a:r>
              <a:rPr lang="en-US" altLang="en-US" sz="1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Hospitalizaions</a:t>
            </a:r>
            <a:r>
              <a:rPr lang="en-US" alt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Popul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Clin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Pharmacol</a:t>
            </a:r>
            <a:r>
              <a:rPr lang="en-US" alt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altLang="en-US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</a:t>
            </a:r>
            <a:r>
              <a:rPr lang="en-US" alt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;23(1):e1-12</a:t>
            </a:r>
            <a:endParaRPr lang="en-US" alt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hangingPunct="0">
              <a:spcAft>
                <a:spcPts val="800"/>
              </a:spcAft>
            </a:pPr>
            <a:r>
              <a:rPr lang="en-US" altLang="en-US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McMahon</a:t>
            </a:r>
            <a:r>
              <a:rPr lang="en-US" alt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CG, Cahir CA, Kenny RA, Bennett K. Inappropriate prescribing in older fallers presenting to an Irish emergency department. Age ageing. </a:t>
            </a:r>
            <a:r>
              <a:rPr lang="en-US" altLang="en-US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2014</a:t>
            </a:r>
            <a:r>
              <a:rPr lang="en-US" alt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;43(1):44-50</a:t>
            </a:r>
          </a:p>
          <a:p>
            <a:pPr eaLnBrk="0" hangingPunct="0">
              <a:spcAft>
                <a:spcPts val="800"/>
              </a:spcAft>
            </a:pPr>
            <a:r>
              <a:rPr lang="en-US" altLang="en-US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Nauta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KJ,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Groenhof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F,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Schuling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J,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Hugtenburg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JG, van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Hout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HPJ,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Haaijer-Ruskamp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FM, et al. Application of the STOPP/START criteria to a medical record database. </a:t>
            </a:r>
            <a:r>
              <a:rPr lang="en-US" sz="1400" dirty="0" err="1"/>
              <a:t>Pharmacoepidemiol</a:t>
            </a:r>
            <a:r>
              <a:rPr lang="en-US" sz="1400" dirty="0"/>
              <a:t> Drug </a:t>
            </a:r>
            <a:r>
              <a:rPr lang="en-US" sz="1400" dirty="0" err="1" smtClean="0"/>
              <a:t>Saf</a:t>
            </a:r>
            <a:r>
              <a:rPr lang="en-US" alt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altLang="en-US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2017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;26(10):</a:t>
            </a:r>
            <a:r>
              <a:rPr lang="en-US" alt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1242-7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Aft>
                <a:spcPts val="800"/>
              </a:spcAft>
            </a:pPr>
            <a:r>
              <a:rPr lang="en-US" altLang="en-US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O'Mahony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D, O'Sullivan D, Byrne S, O'Connor MN, Ryan C, Gallagher P. STOPP/START criteria for potentially inappropriate prescribing in older people: version 2. Age </a:t>
            </a:r>
            <a:r>
              <a:rPr lang="en-US" alt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ageing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altLang="en-US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2015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;44(2):</a:t>
            </a:r>
            <a:r>
              <a:rPr lang="en-US" alt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213-8</a:t>
            </a:r>
            <a:endParaRPr lang="en-US" alt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hangingPunct="0">
              <a:spcAft>
                <a:spcPts val="800"/>
              </a:spcAft>
            </a:pPr>
            <a:r>
              <a:rPr lang="en-US" altLang="en-US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Reeve</a:t>
            </a:r>
            <a:r>
              <a:rPr lang="en-US" alt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E, Ong M, Wu A, Jansen J, </a:t>
            </a:r>
            <a:r>
              <a:rPr lang="en-US" altLang="en-US" sz="1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Petrovic</a:t>
            </a:r>
            <a:r>
              <a:rPr lang="en-US" alt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M, </a:t>
            </a:r>
            <a:r>
              <a:rPr lang="en-US" altLang="en-US" sz="1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Gnjidic</a:t>
            </a:r>
            <a:r>
              <a:rPr lang="en-US" alt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D. A systematic review of interventions to </a:t>
            </a:r>
            <a:r>
              <a:rPr lang="en-US" altLang="en-US" sz="1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deprescribe</a:t>
            </a:r>
            <a:r>
              <a:rPr lang="en-US" alt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benzodiazepines and other hypnotics among older people.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J 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Clin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Pharmacol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altLang="en-US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2017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;73(8</a:t>
            </a:r>
            <a:r>
              <a:rPr lang="en-US" alt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):927-35</a:t>
            </a:r>
          </a:p>
          <a:p>
            <a:pPr eaLnBrk="0" hangingPunct="0">
              <a:spcAft>
                <a:spcPts val="800"/>
              </a:spcAft>
            </a:pPr>
            <a:r>
              <a:rPr lang="en-US" altLang="en-US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Woolcott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JC, Richardson KJ,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Wiens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MO, Patel B, Marin J, Khan KM, et al. Meta-analysis of the impact of 9 medication classes on falls in elderly persons. Archives of internal medicine. 2009;169(21):</a:t>
            </a:r>
            <a:r>
              <a:rPr lang="en-US" alt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1952-60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40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40768"/>
          </a:xfrm>
        </p:spPr>
        <p:txBody>
          <a:bodyPr/>
          <a:lstStyle/>
          <a:p>
            <a:r>
              <a:rPr lang="en-US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Methods</a:t>
            </a:r>
            <a:r>
              <a:rPr 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Definition of </a:t>
            </a:r>
            <a:r>
              <a:rPr lang="en-I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Medications Related to “Falls-Risk”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604286"/>
              </p:ext>
            </p:extLst>
          </p:nvPr>
        </p:nvGraphicFramePr>
        <p:xfrm>
          <a:off x="323528" y="1412776"/>
          <a:ext cx="8568952" cy="4441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093">
                  <a:extLst>
                    <a:ext uri="{9D8B030D-6E8A-4147-A177-3AD203B41FA5}">
                      <a16:colId xmlns:a16="http://schemas.microsoft.com/office/drawing/2014/main" val="3220048286"/>
                    </a:ext>
                  </a:extLst>
                </a:gridCol>
                <a:gridCol w="5926859">
                  <a:extLst>
                    <a:ext uri="{9D8B030D-6E8A-4147-A177-3AD203B41FA5}">
                      <a16:colId xmlns:a16="http://schemas.microsoft.com/office/drawing/2014/main" val="264312168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Medication Group</a:t>
                      </a: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Specific medications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8577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Benzodiazepines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Benzodiazepines  </a:t>
                      </a:r>
                      <a:b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 benzodiazepine </a:t>
                      </a:r>
                      <a:r>
                        <a:rPr lang="en-US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derivates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01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Neuroleptic drugs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Antipsychotics, except lithium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232541"/>
                  </a:ext>
                </a:extLst>
              </a:tr>
              <a:tr h="7811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Hypnotic Z-drugs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Benzodiazepine related agents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e.g. </a:t>
                      </a:r>
                      <a:r>
                        <a:rPr lang="en-US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Zopiclone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Zolpidem, </a:t>
                      </a:r>
                      <a:r>
                        <a:rPr lang="en-US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Zaleplon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04387"/>
                  </a:ext>
                </a:extLst>
              </a:tr>
              <a:tr h="7790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Vasodilator drugs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Vasodilator agents,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 vasodilators,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selective alpha-receptor blockers,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calcium channel blockers,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ACE-inhibitor and combinations,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angiotensin II receptor blocker and combinations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1975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Vitamin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supplement 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Calcium and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vitamin D,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vitamin D and analogues or vitamin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472212"/>
                  </a:ext>
                </a:extLst>
              </a:tr>
            </a:tbl>
          </a:graphicData>
        </a:graphic>
      </p:graphicFrame>
      <p:sp>
        <p:nvSpPr>
          <p:cNvPr id="4" name="Frame 3"/>
          <p:cNvSpPr/>
          <p:nvPr/>
        </p:nvSpPr>
        <p:spPr>
          <a:xfrm>
            <a:off x="3059832" y="3861048"/>
            <a:ext cx="5976664" cy="1368152"/>
          </a:xfrm>
          <a:prstGeom prst="frame">
            <a:avLst>
              <a:gd name="adj1" fmla="val 5275"/>
            </a:avLst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9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64896" cy="112484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916832"/>
            <a:ext cx="828092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Aft>
                <a:spcPts val="24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IE" alt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30% of older adults fall each year and 20% of falls require medical care</a:t>
            </a:r>
            <a:endParaRPr lang="en-US" altLang="en-US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eaLnBrk="0" hangingPunct="0">
              <a:spcAft>
                <a:spcPts val="24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Strong evidence </a:t>
            </a:r>
            <a:r>
              <a:rPr lang="en-US" alt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 </a:t>
            </a:r>
            <a:r>
              <a:rPr lang="en-US" alt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medications </a:t>
            </a:r>
            <a:r>
              <a:rPr lang="en-US" alt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including </a:t>
            </a:r>
            <a:r>
              <a:rPr lang="en-US" alt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sedatives, hypnotics, and benzodiazepines</a:t>
            </a:r>
            <a:r>
              <a:rPr lang="en-US" alt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 </a:t>
            </a:r>
            <a:r>
              <a:rPr lang="en-US" alt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associated with falls </a:t>
            </a:r>
            <a:endParaRPr lang="en-US" altLang="en-US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eaLnBrk="0" hangingPunct="0">
              <a:spcAft>
                <a:spcPts val="24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Falls </a:t>
            </a:r>
            <a:r>
              <a:rPr lang="en-US" alt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 require </a:t>
            </a:r>
            <a:r>
              <a:rPr lang="en-US" alt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hospitalisation</a:t>
            </a:r>
            <a:r>
              <a:rPr lang="en-US" alt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should trigger a </a:t>
            </a:r>
            <a:r>
              <a:rPr lang="en-US" alt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 of medication</a:t>
            </a:r>
            <a:endParaRPr lang="en-US" alt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957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1484784"/>
            <a:ext cx="8640960" cy="432048"/>
          </a:xfrm>
        </p:spPr>
        <p:txBody>
          <a:bodyPr/>
          <a:lstStyle/>
          <a:p>
            <a:r>
              <a:rPr 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Medications Related to “Falls-Risk</a:t>
            </a:r>
            <a:r>
              <a:rPr lang="en-IE" sz="2400" b="1" dirty="0">
                <a:latin typeface="Arial" panose="020B0604020202020204" pitchFamily="34" charset="0"/>
                <a:cs typeface="Arial" panose="020B0604020202020204" pitchFamily="34" charset="0"/>
              </a:rPr>
              <a:t>” (</a:t>
            </a:r>
            <a:r>
              <a:rPr lang="en-I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O'Mahony</a:t>
            </a:r>
            <a:r>
              <a:rPr lang="en-IE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 al 2015)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075837"/>
              </p:ext>
            </p:extLst>
          </p:nvPr>
        </p:nvGraphicFramePr>
        <p:xfrm>
          <a:off x="323528" y="2348880"/>
          <a:ext cx="8424936" cy="310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3220048286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849530113"/>
                    </a:ext>
                  </a:extLst>
                </a:gridCol>
              </a:tblGrid>
              <a:tr h="43204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STOPP (Medications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that are potentially inappropriate to prescribe)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5502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Sedatives: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2098726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Benzodiazepines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Sedative, may cause reduced sensory input and impair balance</a:t>
                      </a: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41001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Neuroleptic drugs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cause gait dyspraxia, Parkinsonism</a:t>
                      </a:r>
                      <a:endParaRPr lang="en-US" sz="16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847232541"/>
                  </a:ext>
                </a:extLst>
              </a:tr>
              <a:tr h="4197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Z-drugs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Hypnotic, may cause protracted daytime sedation, ataxia </a:t>
                      </a:r>
                      <a:endParaRPr lang="en-US" sz="16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76404387"/>
                  </a:ext>
                </a:extLst>
              </a:tr>
              <a:tr h="498527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Vasodilator drugs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people with persistent postural hypotension</a:t>
                      </a:r>
                      <a:endParaRPr lang="en-US" sz="16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635197511"/>
                  </a:ext>
                </a:extLst>
              </a:tr>
              <a:tr h="419789">
                <a:tc gridSpan="2">
                  <a:txBody>
                    <a:bodyPr/>
                    <a:lstStyle/>
                    <a:p>
                      <a:r>
                        <a:rPr lang="en-IE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START (Medications that should be considered if</a:t>
                      </a:r>
                      <a:r>
                        <a:rPr lang="en-IE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no contraindications)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636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Vitamin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supplement 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older people who are housebound/ experiencing falls/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osteopenia.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 to reduce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fracture risk</a:t>
                      </a:r>
                      <a:endParaRPr lang="en-US" sz="16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380472212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7596336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A5004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A50044"/>
                </a:solidFill>
                <a:latin typeface="Constantia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A50044"/>
                </a:solidFill>
                <a:latin typeface="Constantia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A50044"/>
                </a:solidFill>
                <a:latin typeface="Constantia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A50044"/>
                </a:solidFill>
                <a:latin typeface="Constantia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A50044"/>
                </a:solidFill>
                <a:latin typeface="Constantia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A50044"/>
                </a:solidFill>
                <a:latin typeface="Constantia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A50044"/>
                </a:solidFill>
                <a:latin typeface="Constantia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A50044"/>
                </a:solidFill>
                <a:latin typeface="Constantia" pitchFamily="18" charset="0"/>
                <a:cs typeface="Arial" charset="0"/>
              </a:defRPr>
            </a:lvl9pPr>
          </a:lstStyle>
          <a:p>
            <a:r>
              <a:rPr lang="en-IE" sz="4000" b="1" kern="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Background</a:t>
            </a:r>
            <a:endParaRPr lang="en-US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66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608" y="-32252"/>
            <a:ext cx="7452320" cy="1412875"/>
          </a:xfrm>
        </p:spPr>
        <p:txBody>
          <a:bodyPr/>
          <a:lstStyle/>
          <a:p>
            <a:r>
              <a:rPr lang="en-I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Aim and Objectives</a:t>
            </a:r>
            <a:endParaRPr lang="en-I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96944" cy="432117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I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Aim: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explore patterns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relevant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potentially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inappropriate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prescribing (PIP) in older people with fall-related hospital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admissions</a:t>
            </a:r>
            <a:endParaRPr lang="en-I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None/>
            </a:pPr>
            <a:r>
              <a:rPr lang="en-I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Objectives: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estimate and compare 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prevalence of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PIP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this population pre and post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hospitalisation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identify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associated with post-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hospitalisation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prescription modification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summarise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the prevalence of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post-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hospitalisation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prescription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modification by prescription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source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(General Practice versus Hospital)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997321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6E7B8BBB-7DCE-487E-824B-F8392C559BE9}" type="slidenum">
              <a:rPr lang="en-IE" smtClean="0"/>
              <a:t>5</a:t>
            </a:fld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460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6" y="0"/>
            <a:ext cx="5940425" cy="1412776"/>
          </a:xfrm>
        </p:spPr>
        <p:txBody>
          <a:bodyPr/>
          <a:lstStyle/>
          <a:p>
            <a:r>
              <a:rPr lang="en-US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700808"/>
            <a:ext cx="7776864" cy="364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  <a:buClr>
                <a:srgbClr val="A50044"/>
              </a:buClr>
            </a:pPr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Source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24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44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 practices in the Republic of Ireland </a:t>
            </a:r>
            <a:endParaRPr lang="en-US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24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collected from </a:t>
            </a:r>
            <a:r>
              <a:rPr 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patient-management software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</a:t>
            </a:r>
          </a:p>
          <a:p>
            <a:pPr marL="342900" indent="-342900">
              <a:spcBef>
                <a:spcPts val="0"/>
              </a:spcBef>
              <a:spcAft>
                <a:spcPts val="24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Patients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65 years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older</a:t>
            </a:r>
          </a:p>
          <a:p>
            <a:pPr marL="342900" indent="-342900">
              <a:spcBef>
                <a:spcPts val="0"/>
              </a:spcBef>
              <a:spcAft>
                <a:spcPts val="24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Between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January 2011 and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47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" y="-4379"/>
            <a:ext cx="7092278" cy="1412875"/>
          </a:xfrm>
        </p:spPr>
        <p:txBody>
          <a:bodyPr/>
          <a:lstStyle/>
          <a:p>
            <a:r>
              <a:rPr lang="en-US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Methods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772816"/>
            <a:ext cx="806489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2400"/>
              </a:spcAft>
            </a:pPr>
            <a:r>
              <a:rPr lang="en-US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Selection of Fall-related </a:t>
            </a:r>
            <a:r>
              <a:rPr lang="en-US" sz="32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Hospitalisations</a:t>
            </a:r>
            <a:endParaRPr lang="en-US" sz="32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24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US" sz="24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Fall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Fracture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 </a:t>
            </a:r>
            <a:r>
              <a:rPr lang="en-US" sz="24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Syncope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diagnosis </a:t>
            </a:r>
          </a:p>
          <a:p>
            <a:pPr marL="457200" marR="0" indent="-457200">
              <a:spcBef>
                <a:spcPts val="0"/>
              </a:spcBef>
              <a:spcAft>
                <a:spcPts val="24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 first selected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 more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 one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fall-related </a:t>
            </a:r>
            <a:r>
              <a:rPr lang="en-US" sz="2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hospitalisation</a:t>
            </a:r>
            <a:endParaRPr lang="en-US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3-month exclusion period at start and end of data-collection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ensure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sufficient prescription data either side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54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940425" cy="1412776"/>
          </a:xfrm>
        </p:spPr>
        <p:txBody>
          <a:bodyPr/>
          <a:lstStyle/>
          <a:p>
            <a:r>
              <a:rPr lang="en-US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1734025"/>
            <a:ext cx="7992888" cy="3637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>
              <a:spcAft>
                <a:spcPts val="2400"/>
              </a:spcAft>
            </a:pP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Sources of Prescription Data</a:t>
            </a:r>
            <a:endParaRPr lang="en-US" altLang="en-US" sz="3200" b="1" dirty="0" smtClean="0"/>
          </a:p>
          <a:p>
            <a:pPr marL="457200" indent="-457200" eaLnBrk="0" hangingPunct="0">
              <a:lnSpc>
                <a:spcPct val="110000"/>
              </a:lnSpc>
              <a:spcAft>
                <a:spcPts val="24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US" sz="2400" u="sng" dirty="0" smtClean="0"/>
              <a:t>General </a:t>
            </a:r>
            <a:r>
              <a:rPr lang="en-US" sz="2400" u="sng" dirty="0"/>
              <a:t>Practice (GP) Prescription Records</a:t>
            </a:r>
            <a:r>
              <a:rPr lang="en-US" sz="2400" b="1" dirty="0"/>
              <a:t>: </a:t>
            </a:r>
            <a:r>
              <a:rPr lang="en-US" sz="2400" dirty="0"/>
              <a:t>selected for each participant for 12 months prior to and 12 months after </a:t>
            </a:r>
            <a:r>
              <a:rPr lang="en-US" sz="2400" dirty="0" err="1" smtClean="0"/>
              <a:t>hospitalisation</a:t>
            </a:r>
            <a:endParaRPr lang="en-US" sz="2400" dirty="0" smtClean="0"/>
          </a:p>
          <a:p>
            <a:pPr marL="457200" indent="-457200" eaLnBrk="0" hangingPunct="0">
              <a:lnSpc>
                <a:spcPct val="110000"/>
              </a:lnSpc>
              <a:spcAft>
                <a:spcPts val="2400"/>
              </a:spcAft>
              <a:buClr>
                <a:srgbClr val="A50044"/>
              </a:buClr>
              <a:buFont typeface="Wingdings" panose="05000000000000000000" pitchFamily="2" charset="2"/>
              <a:buChar char="Ø"/>
            </a:pPr>
            <a:r>
              <a:rPr lang="en-US" altLang="en-US" sz="2400" u="sng" dirty="0"/>
              <a:t>At Discharge from Hospital</a:t>
            </a:r>
            <a:r>
              <a:rPr lang="en-US" altLang="en-US" sz="2400" b="1" dirty="0"/>
              <a:t>: </a:t>
            </a:r>
            <a:r>
              <a:rPr lang="en-US" altLang="en-US" sz="2400" dirty="0"/>
              <a:t>Recorded through discharge summaries sent electronically </a:t>
            </a:r>
            <a:r>
              <a:rPr lang="en-US" altLang="en-US" sz="2400" dirty="0" smtClean="0"/>
              <a:t>to </a:t>
            </a:r>
            <a:r>
              <a:rPr lang="en-US" sz="2400" dirty="0" smtClean="0"/>
              <a:t>General </a:t>
            </a:r>
            <a:r>
              <a:rPr lang="en-US" sz="2400" dirty="0"/>
              <a:t>Practice </a:t>
            </a:r>
          </a:p>
        </p:txBody>
      </p:sp>
    </p:spTree>
    <p:extLst>
      <p:ext uri="{BB962C8B-B14F-4D97-AF65-F5344CB8AC3E}">
        <p14:creationId xmlns:p14="http://schemas.microsoft.com/office/powerpoint/2010/main" val="40243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71"/>
            <a:ext cx="7452320" cy="1412875"/>
          </a:xfrm>
        </p:spPr>
        <p:txBody>
          <a:bodyPr/>
          <a:lstStyle/>
          <a:p>
            <a:r>
              <a:rPr lang="en-I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en-I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8274248"/>
              </p:ext>
            </p:extLst>
          </p:nvPr>
        </p:nvGraphicFramePr>
        <p:xfrm>
          <a:off x="251520" y="1418346"/>
          <a:ext cx="8640960" cy="428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3967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72.6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6.7|0.6|0.8|8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7.9|3.8|5.1|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3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2|3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1.5|16.4"/>
</p:tagLst>
</file>

<file path=ppt/theme/theme1.xml><?xml version="1.0" encoding="utf-8"?>
<a:theme xmlns:a="http://schemas.openxmlformats.org/drawingml/2006/main" name="Presentations Template RCSI (2)">
  <a:themeElements>
    <a:clrScheme name="Presentations Template RCSI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s Template RCSI (2)">
      <a:majorFont>
        <a:latin typeface="Constantia"/>
        <a:ea typeface=""/>
        <a:cs typeface="Arial"/>
      </a:majorFont>
      <a:minorFont>
        <a:latin typeface="Constanti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s Template RCSI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Template RCSI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Template RCSI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Template RCSI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Template RCSI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Template RCSI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Presentations Template RCSI</Template>
  <TotalTime>17107</TotalTime>
  <Words>1689</Words>
  <Application>Microsoft Office PowerPoint</Application>
  <PresentationFormat>On-screen Show (4:3)</PresentationFormat>
  <Paragraphs>301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Constantia</vt:lpstr>
      <vt:lpstr>Wingdings</vt:lpstr>
      <vt:lpstr>Presentations Template RCSI (2)</vt:lpstr>
      <vt:lpstr>PowerPoint Presentation</vt:lpstr>
      <vt:lpstr>Declaration of Conflicts of Interest </vt:lpstr>
      <vt:lpstr>Background</vt:lpstr>
      <vt:lpstr> Medications Related to “Falls-Risk” (O'Mahony et al 2015)</vt:lpstr>
      <vt:lpstr>Aim and Objectives</vt:lpstr>
      <vt:lpstr>Methods</vt:lpstr>
      <vt:lpstr>Methods </vt:lpstr>
      <vt:lpstr>Methods</vt:lpstr>
      <vt:lpstr>Methods</vt:lpstr>
      <vt:lpstr>Methods</vt:lpstr>
      <vt:lpstr>Methods</vt:lpstr>
      <vt:lpstr>Results</vt:lpstr>
      <vt:lpstr>PowerPoint Presentation</vt:lpstr>
      <vt:lpstr>Results</vt:lpstr>
      <vt:lpstr>Results - Time period</vt:lpstr>
      <vt:lpstr>Results –Vitamin D </vt:lpstr>
      <vt:lpstr>Results – Sedatives </vt:lpstr>
      <vt:lpstr>Results – Vasodilators </vt:lpstr>
      <vt:lpstr>Results Secondary Analysis (n=689)</vt:lpstr>
      <vt:lpstr>  Summary  </vt:lpstr>
      <vt:lpstr>Discussion</vt:lpstr>
      <vt:lpstr>Article in press</vt:lpstr>
      <vt:lpstr>Acknowledgements</vt:lpstr>
      <vt:lpstr>References</vt:lpstr>
      <vt:lpstr>Methods Definition of Medications Related to “Falls-Risk”</vt:lpstr>
    </vt:vector>
  </TitlesOfParts>
  <Company>RCSI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Royal College of Surgeons in Ireland Coláiste Ríoga na Máinleá in Éirinn</dc:title>
  <dc:creator>niamhburdett</dc:creator>
  <cp:lastModifiedBy>Mary E. Walsh</cp:lastModifiedBy>
  <cp:revision>930</cp:revision>
  <cp:lastPrinted>2017-03-30T09:04:14Z</cp:lastPrinted>
  <dcterms:created xsi:type="dcterms:W3CDTF">2010-02-10T12:21:43Z</dcterms:created>
  <dcterms:modified xsi:type="dcterms:W3CDTF">2019-03-01T16:46:50Z</dcterms:modified>
</cp:coreProperties>
</file>